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  <p:sldMasterId id="2147483652" r:id="rId4"/>
    <p:sldMasterId id="2147483654" r:id="rId5"/>
    <p:sldMasterId id="2147483656" r:id="rId6"/>
  </p:sldMasterIdLst>
  <p:notesMasterIdLst>
    <p:notesMasterId r:id="rId14"/>
  </p:notesMasterIdLst>
  <p:sldIdLst>
    <p:sldId id="256" r:id="rId7"/>
    <p:sldId id="257" r:id="rId8"/>
    <p:sldId id="258" r:id="rId9"/>
    <p:sldId id="259" r:id="rId10"/>
    <p:sldId id="271" r:id="rId11"/>
    <p:sldId id="260" r:id="rId12"/>
    <p:sldId id="275" r:id="rId13"/>
    <p:sldId id="261" r:id="rId15"/>
    <p:sldId id="262" r:id="rId16"/>
    <p:sldId id="263" r:id="rId17"/>
    <p:sldId id="279" r:id="rId18"/>
    <p:sldId id="264" r:id="rId19"/>
    <p:sldId id="265" r:id="rId20"/>
    <p:sldId id="293" r:id="rId21"/>
    <p:sldId id="294" r:id="rId22"/>
    <p:sldId id="295" r:id="rId23"/>
    <p:sldId id="278" r:id="rId24"/>
  </p:sldIdLst>
  <p:sldSz cx="12192000" cy="6858000"/>
  <p:notesSz cx="6858000" cy="9144000"/>
  <p:embeddedFontLst>
    <p:embeddedFont>
      <p:font typeface="OPPOSans H" panose="00020600040101010101" charset="-122"/>
      <p:regular r:id="rId28"/>
    </p:embeddedFont>
    <p:embeddedFont>
      <p:font typeface="OPPOSans R" panose="00020600040101010101" charset="-122"/>
      <p:regular r:id="rId29"/>
    </p:embeddedFont>
    <p:embeddedFont>
      <p:font typeface="OPPOSans L" panose="00020600040101010101" charset="-122"/>
      <p:regular r:id="rId30"/>
    </p:embeddedFont>
    <p:embeddedFont>
      <p:font typeface="Source Han Sans" panose="020B0500000000000000" charset="-122"/>
      <p:regular r:id="rId31"/>
    </p:embeddedFont>
    <p:embeddedFont>
      <p:font typeface="Source Han Sans CN Bold" panose="020B0800000000000000" charset="-122"/>
      <p:bold r:id="rId32"/>
    </p:embeddedFont>
    <p:embeddedFont>
      <p:font typeface="等线" panose="02010600030101010101" charset="-122"/>
      <p:regular r:id="rId33"/>
    </p:embeddedFont>
    <p:embeddedFont>
      <p:font typeface="Calibri" panose="020F0502020204030204" charset="0"/>
      <p:regular r:id="rId34"/>
      <p:bold r:id="rId35"/>
      <p:italic r:id="rId36"/>
      <p:boldItalic r:id="rId3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slide" Target="slides/slide1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7" Type="http://schemas.openxmlformats.org/officeDocument/2006/relationships/font" Target="fonts/font10.fntdata"/><Relationship Id="rId36" Type="http://schemas.openxmlformats.org/officeDocument/2006/relationships/font" Target="fonts/font9.fntdata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0" Type="http://schemas.openxmlformats.org/officeDocument/2006/relationships/slide" Target="slides/slide13.xml"/><Relationship Id="rId2" Type="http://schemas.openxmlformats.org/officeDocument/2006/relationships/theme" Target="theme/theme1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5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49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tags" Target="../tags/tag3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tags" Target="../tags/tag27.xml"/><Relationship Id="rId7" Type="http://schemas.openxmlformats.org/officeDocument/2006/relationships/tags" Target="../tags/tag26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0" Type="http://schemas.openxmlformats.org/officeDocument/2006/relationships/notesSlide" Target="../notesSlides/notesSlide1.xml"/><Relationship Id="rId2" Type="http://schemas.openxmlformats.org/officeDocument/2006/relationships/tags" Target="../tags/tag21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37.xml"/><Relationship Id="rId17" Type="http://schemas.openxmlformats.org/officeDocument/2006/relationships/tags" Target="../tags/tag36.xml"/><Relationship Id="rId16" Type="http://schemas.openxmlformats.org/officeDocument/2006/relationships/tags" Target="../tags/tag35.xml"/><Relationship Id="rId15" Type="http://schemas.openxmlformats.org/officeDocument/2006/relationships/tags" Target="../tags/tag34.xml"/><Relationship Id="rId14" Type="http://schemas.openxmlformats.org/officeDocument/2006/relationships/tags" Target="../tags/tag33.xml"/><Relationship Id="rId13" Type="http://schemas.openxmlformats.org/officeDocument/2006/relationships/tags" Target="../tags/tag32.xml"/><Relationship Id="rId12" Type="http://schemas.openxmlformats.org/officeDocument/2006/relationships/tags" Target="../tags/tag31.xml"/><Relationship Id="rId11" Type="http://schemas.openxmlformats.org/officeDocument/2006/relationships/tags" Target="../tags/tag30.xml"/><Relationship Id="rId10" Type="http://schemas.openxmlformats.org/officeDocument/2006/relationships/tags" Target="../tags/tag29.xml"/><Relationship Id="rId1" Type="http://schemas.openxmlformats.org/officeDocument/2006/relationships/tags" Target="../tags/tag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16212" y="0"/>
            <a:ext cx="121595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19485" y="529315"/>
            <a:ext cx="11153030" cy="5932445"/>
          </a:xfrm>
          <a:prstGeom prst="rect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18719" y="-467819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564840" y="-564840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0249017" y="5028074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10408512" y="5089026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6234391">
            <a:off x="278428" y="2653949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1981419">
            <a:off x="748785" y="2162542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675658">
            <a:off x="11519286" y="4519981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1981419">
            <a:off x="9580868" y="6428140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8847109">
            <a:off x="-378289" y="6274208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9569854">
            <a:off x="11134731" y="-1337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9569854">
            <a:off x="11131831" y="296419"/>
            <a:ext cx="1801347" cy="216982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05378" y="1012726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099262" y="1077962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352551" y="1416790"/>
            <a:ext cx="9486899" cy="24840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59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中大世纪华诞文创商城项目介绍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124202" y="3947327"/>
            <a:ext cx="5943598" cy="11448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358167">
                        <a:alpha val="100000"/>
                      </a:srgbClr>
                    </a:gs>
                    <a:gs pos="99000">
                      <a:srgbClr val="28614D">
                        <a:alpha val="100000"/>
                      </a:srgbClr>
                    </a:gs>
                  </a:gsLst>
                  <a:lin ang="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2024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8847109">
            <a:off x="-298540" y="6860254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962760" y="5245289"/>
            <a:ext cx="8267090" cy="45719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2522953" y="4050909"/>
            <a:ext cx="520957" cy="1240578"/>
          </a:xfrm>
          <a:custGeom>
            <a:avLst/>
            <a:gdLst>
              <a:gd name="connsiteX0" fmla="*/ 2 w 520957"/>
              <a:gd name="connsiteY0" fmla="*/ 1240578 h 1240578"/>
              <a:gd name="connsiteX1" fmla="*/ 260480 w 520957"/>
              <a:gd name="connsiteY1" fmla="*/ 878804 h 1240578"/>
              <a:gd name="connsiteX2" fmla="*/ 520957 w 520957"/>
              <a:gd name="connsiteY2" fmla="*/ 1240578 h 1240578"/>
              <a:gd name="connsiteX3" fmla="*/ 1 w 520957"/>
              <a:gd name="connsiteY3" fmla="*/ 795310 h 1240578"/>
              <a:gd name="connsiteX4" fmla="*/ 260479 w 520957"/>
              <a:gd name="connsiteY4" fmla="*/ 433536 h 1240578"/>
              <a:gd name="connsiteX5" fmla="*/ 520956 w 520957"/>
              <a:gd name="connsiteY5" fmla="*/ 795310 h 1240578"/>
              <a:gd name="connsiteX6" fmla="*/ 0 w 520957"/>
              <a:gd name="connsiteY6" fmla="*/ 361774 h 1240578"/>
              <a:gd name="connsiteX7" fmla="*/ 260478 w 520957"/>
              <a:gd name="connsiteY7" fmla="*/ 0 h 1240578"/>
              <a:gd name="connsiteX8" fmla="*/ 520955 w 520957"/>
              <a:gd name="connsiteY8" fmla="*/ 361774 h 1240578"/>
            </a:gdLst>
            <a:ahLst/>
            <a:cxnLst/>
            <a:rect l="l" t="t" r="r" b="b"/>
            <a:pathLst>
              <a:path w="520957" h="1240578">
                <a:moveTo>
                  <a:pt x="2" y="1240578"/>
                </a:moveTo>
                <a:lnTo>
                  <a:pt x="260480" y="878804"/>
                </a:lnTo>
                <a:lnTo>
                  <a:pt x="520957" y="1240578"/>
                </a:lnTo>
                <a:close/>
                <a:moveTo>
                  <a:pt x="1" y="795310"/>
                </a:moveTo>
                <a:lnTo>
                  <a:pt x="260479" y="433536"/>
                </a:lnTo>
                <a:lnTo>
                  <a:pt x="520956" y="795310"/>
                </a:lnTo>
                <a:close/>
                <a:moveTo>
                  <a:pt x="0" y="361774"/>
                </a:moveTo>
                <a:lnTo>
                  <a:pt x="260478" y="0"/>
                </a:lnTo>
                <a:lnTo>
                  <a:pt x="520955" y="361774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H="1">
            <a:off x="9194285" y="4050910"/>
            <a:ext cx="520957" cy="1240578"/>
          </a:xfrm>
          <a:custGeom>
            <a:avLst/>
            <a:gdLst>
              <a:gd name="connsiteX0" fmla="*/ 2 w 520957"/>
              <a:gd name="connsiteY0" fmla="*/ 361774 h 1240578"/>
              <a:gd name="connsiteX1" fmla="*/ 520957 w 520957"/>
              <a:gd name="connsiteY1" fmla="*/ 361774 h 1240578"/>
              <a:gd name="connsiteX2" fmla="*/ 260480 w 520957"/>
              <a:gd name="connsiteY2" fmla="*/ 0 h 1240578"/>
              <a:gd name="connsiteX3" fmla="*/ 1 w 520957"/>
              <a:gd name="connsiteY3" fmla="*/ 807042 h 1240578"/>
              <a:gd name="connsiteX4" fmla="*/ 520956 w 520957"/>
              <a:gd name="connsiteY4" fmla="*/ 807042 h 1240578"/>
              <a:gd name="connsiteX5" fmla="*/ 260479 w 520957"/>
              <a:gd name="connsiteY5" fmla="*/ 445268 h 1240578"/>
              <a:gd name="connsiteX6" fmla="*/ 0 w 520957"/>
              <a:gd name="connsiteY6" fmla="*/ 1240578 h 1240578"/>
              <a:gd name="connsiteX7" fmla="*/ 520955 w 520957"/>
              <a:gd name="connsiteY7" fmla="*/ 1240578 h 1240578"/>
              <a:gd name="connsiteX8" fmla="*/ 260478 w 520957"/>
              <a:gd name="connsiteY8" fmla="*/ 878804 h 1240578"/>
            </a:gdLst>
            <a:ahLst/>
            <a:cxnLst/>
            <a:rect l="l" t="t" r="r" b="b"/>
            <a:pathLst>
              <a:path w="520957" h="1240578">
                <a:moveTo>
                  <a:pt x="2" y="361774"/>
                </a:moveTo>
                <a:lnTo>
                  <a:pt x="520957" y="361774"/>
                </a:lnTo>
                <a:lnTo>
                  <a:pt x="260480" y="0"/>
                </a:lnTo>
                <a:close/>
                <a:moveTo>
                  <a:pt x="1" y="807042"/>
                </a:moveTo>
                <a:lnTo>
                  <a:pt x="520956" y="807042"/>
                </a:lnTo>
                <a:lnTo>
                  <a:pt x="260479" y="445268"/>
                </a:lnTo>
                <a:close/>
                <a:moveTo>
                  <a:pt x="0" y="1240578"/>
                </a:moveTo>
                <a:lnTo>
                  <a:pt x="520955" y="1240578"/>
                </a:lnTo>
                <a:lnTo>
                  <a:pt x="260478" y="878804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534506" y="5527509"/>
            <a:ext cx="2085625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490784" y="5527509"/>
            <a:ext cx="2085625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569715" y="5525765"/>
            <a:ext cx="2005895" cy="4668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汇报人：</a:t>
            </a:r>
            <a:r>
              <a:rPr kumimoji="1" lang="zh-CN" altLang="en-US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张超</a:t>
            </a:r>
            <a:endParaRPr kumimoji="1" lang="zh-CN" altLang="en-US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R" panose="00020600040101010101" charset="-122"/>
              <a:ea typeface="OPPOSans R" panose="00020600040101010101" charset="-122"/>
              <a:cs typeface="OPPOSans R" panose="00020600040101010101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6496508" y="5525766"/>
            <a:ext cx="2371185" cy="4668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汇报时间：2024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28650" y="1377950"/>
            <a:ext cx="1272540" cy="1769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1</a:t>
            </a: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flipH="1">
            <a:off x="857250" y="1913255"/>
            <a:ext cx="3327400" cy="4563745"/>
          </a:xfrm>
          <a:prstGeom prst="snip1Rect">
            <a:avLst>
              <a:gd name="adj" fmla="val 47568"/>
            </a:avLst>
          </a:prstGeom>
          <a:solidFill>
            <a:schemeClr val="bg1"/>
          </a:solidFill>
          <a:ln w="12700" cap="sq">
            <a:solidFill>
              <a:schemeClr val="accent3"/>
            </a:solidFill>
            <a:miter/>
          </a:ln>
          <a:effectLst>
            <a:outerShdw blurRad="139700" dist="152400" dir="14100000" algn="ctr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4402455" y="1713230"/>
            <a:ext cx="1294130" cy="24866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 flipH="1">
            <a:off x="4600575" y="2324735"/>
            <a:ext cx="3423920" cy="4458970"/>
          </a:xfrm>
          <a:prstGeom prst="snip1Rect">
            <a:avLst>
              <a:gd name="adj" fmla="val 47568"/>
            </a:avLst>
          </a:prstGeom>
          <a:solidFill>
            <a:schemeClr val="bg1"/>
          </a:solidFill>
          <a:ln w="12700" cap="sq">
            <a:solidFill>
              <a:schemeClr val="accent3"/>
            </a:solidFill>
            <a:miter/>
          </a:ln>
          <a:effectLst>
            <a:outerShdw blurRad="139700" dist="152400" dir="14100000" algn="ctr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7952740" y="1346200"/>
            <a:ext cx="1272540" cy="1769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3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 flipH="1">
            <a:off x="8196580" y="1877060"/>
            <a:ext cx="3272155" cy="2991485"/>
          </a:xfrm>
          <a:prstGeom prst="snip1Rect">
            <a:avLst>
              <a:gd name="adj" fmla="val 47568"/>
            </a:avLst>
          </a:prstGeom>
          <a:solidFill>
            <a:schemeClr val="bg1"/>
          </a:solidFill>
          <a:ln w="12700" cap="sq">
            <a:solidFill>
              <a:schemeClr val="accent3"/>
            </a:solidFill>
            <a:miter/>
          </a:ln>
          <a:effectLst>
            <a:outerShdw blurRad="139700" dist="152400" dir="14100000" algn="ctr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5452110" y="2538095"/>
            <a:ext cx="2233930" cy="3886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实体关系</a:t>
            </a:r>
            <a:endParaRPr kumimoji="1" lang="zh-CN" altLang="en-US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1703069" y="2132330"/>
            <a:ext cx="2319021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核心实体</a:t>
            </a:r>
            <a:endParaRPr kumimoji="1" lang="zh-CN" altLang="en-US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9017441" y="2063115"/>
            <a:ext cx="214585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规范化设计</a:t>
            </a:r>
            <a:endParaRPr kumimoji="1" lang="zh-CN" altLang="en-US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5058410" y="3047365"/>
            <a:ext cx="2634615" cy="16846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 sz="1600"/>
          </a:p>
          <a:p>
            <a:pPr algn="l">
              <a:lnSpc>
                <a:spcPct val="150000"/>
              </a:lnSpc>
            </a:pPr>
            <a:r>
              <a:rPr kumimoji="1" lang="zh-CN" altLang="en-US" sz="1600" b="1"/>
              <a:t>用户与订单</a:t>
            </a:r>
            <a:r>
              <a:rPr kumimoji="1" lang="zh-CN" altLang="en-US" sz="1600"/>
              <a:t>：一对多关系，一个用户可有多个订单。</a:t>
            </a:r>
            <a:endParaRPr kumimoji="1" lang="zh-CN" altLang="en-US" sz="1600"/>
          </a:p>
          <a:p>
            <a:pPr algn="l">
              <a:lnSpc>
                <a:spcPct val="150000"/>
              </a:lnSpc>
            </a:pPr>
            <a:r>
              <a:rPr kumimoji="1" lang="zh-CN" altLang="en-US" sz="1600" b="1"/>
              <a:t>商品与分类</a:t>
            </a:r>
            <a:r>
              <a:rPr kumimoji="1" lang="zh-CN" altLang="en-US" sz="1600"/>
              <a:t>：多对多关系，通过中间表</a:t>
            </a:r>
            <a:r>
              <a:rPr kumimoji="1" lang="en-US" altLang="zh-CN" sz="1600"/>
              <a:t> product_category </a:t>
            </a:r>
            <a:r>
              <a:rPr kumimoji="1" lang="zh-CN" altLang="en-US" sz="1600"/>
              <a:t>关联。</a:t>
            </a:r>
            <a:endParaRPr kumimoji="1" lang="zh-CN" altLang="en-US" sz="1600"/>
          </a:p>
          <a:p>
            <a:pPr algn="l">
              <a:lnSpc>
                <a:spcPct val="150000"/>
              </a:lnSpc>
            </a:pPr>
            <a:r>
              <a:rPr kumimoji="1" lang="zh-CN" altLang="en-US" sz="1600" b="1"/>
              <a:t>订单与订单项</a:t>
            </a:r>
            <a:r>
              <a:rPr kumimoji="1" lang="zh-CN" altLang="en-US" sz="1600"/>
              <a:t>：一对多关系，一个订单包含多个订单项。</a:t>
            </a:r>
            <a:endParaRPr kumimoji="1" lang="zh-CN" altLang="en-US" sz="1600"/>
          </a:p>
          <a:p>
            <a:pPr algn="l">
              <a:lnSpc>
                <a:spcPct val="150000"/>
              </a:lnSpc>
            </a:pPr>
            <a:r>
              <a:rPr kumimoji="1" lang="zh-CN" altLang="en-US" sz="1600" b="1"/>
              <a:t>购物车与用户</a:t>
            </a:r>
            <a:r>
              <a:rPr kumimoji="1" lang="zh-CN" altLang="en-US" sz="1600"/>
              <a:t>：一对多关系，一个用户对应多个购物车项。</a:t>
            </a:r>
            <a:endParaRPr kumimoji="1" lang="zh-CN" altLang="en-US" sz="1600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1245870" y="2658051"/>
            <a:ext cx="2770296" cy="11729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indent="0" algn="l" fontAlgn="auto">
              <a:lnSpc>
                <a:spcPct val="100000"/>
              </a:lnSpc>
            </a:pPr>
            <a:endParaRPr kumimoji="1" lang="zh-CN" altLang="en-US" sz="1600"/>
          </a:p>
          <a:p>
            <a:pPr indent="0" algn="l" fontAlgn="auto">
              <a:lnSpc>
                <a:spcPct val="100000"/>
              </a:lnSpc>
            </a:pPr>
            <a:endParaRPr kumimoji="1" lang="zh-CN" altLang="en-US" sz="1600"/>
          </a:p>
          <a:p>
            <a:pPr indent="0" algn="l" fontAlgn="auto">
              <a:lnSpc>
                <a:spcPct val="100000"/>
              </a:lnSpc>
            </a:pPr>
            <a:r>
              <a:rPr kumimoji="1" lang="zh-CN" altLang="en-US" sz="1600" b="1"/>
              <a:t>用户（</a:t>
            </a:r>
            <a:r>
              <a:rPr kumimoji="1" lang="en-US" altLang="zh-CN" sz="1600" b="1"/>
              <a:t>User</a:t>
            </a:r>
            <a:r>
              <a:rPr kumimoji="1" lang="zh-CN" altLang="en-US" sz="1600" b="1"/>
              <a:t>）</a:t>
            </a:r>
            <a:r>
              <a:rPr kumimoji="1" lang="zh-CN" altLang="en-US" sz="1600"/>
              <a:t>：存储用户的基本信息（如邮箱、密码）。</a:t>
            </a:r>
            <a:endParaRPr kumimoji="1" lang="zh-CN" altLang="en-US" sz="1600"/>
          </a:p>
          <a:p>
            <a:pPr indent="0" algn="l" fontAlgn="auto">
              <a:lnSpc>
                <a:spcPct val="100000"/>
              </a:lnSpc>
            </a:pPr>
            <a:r>
              <a:rPr kumimoji="1" lang="zh-CN" altLang="en-US" sz="1600" b="1"/>
              <a:t>商品（</a:t>
            </a:r>
            <a:r>
              <a:rPr kumimoji="1" lang="en-US" altLang="zh-CN" sz="1600" b="1"/>
              <a:t>Product</a:t>
            </a:r>
            <a:r>
              <a:rPr kumimoji="1" lang="zh-CN" altLang="en-US" sz="1600" b="1"/>
              <a:t>）</a:t>
            </a:r>
            <a:r>
              <a:rPr kumimoji="1" lang="zh-CN" altLang="en-US" sz="1600"/>
              <a:t>：包含商品名称、描述、图片、价格等信息。</a:t>
            </a:r>
            <a:endParaRPr kumimoji="1" lang="zh-CN" altLang="en-US" sz="1600"/>
          </a:p>
          <a:p>
            <a:pPr indent="0" algn="l" fontAlgn="auto">
              <a:lnSpc>
                <a:spcPct val="100000"/>
              </a:lnSpc>
            </a:pPr>
            <a:r>
              <a:rPr kumimoji="1" lang="zh-CN" altLang="en-US" sz="1600" b="1"/>
              <a:t>分类（</a:t>
            </a:r>
            <a:r>
              <a:rPr kumimoji="1" lang="en-US" altLang="zh-CN" sz="1600" b="1"/>
              <a:t>Category</a:t>
            </a:r>
            <a:r>
              <a:rPr kumimoji="1" lang="zh-CN" altLang="en-US" sz="1600"/>
              <a:t>）：商品分类，支持多级分类管理。</a:t>
            </a:r>
            <a:endParaRPr kumimoji="1" lang="zh-CN" altLang="en-US" sz="1600"/>
          </a:p>
          <a:p>
            <a:pPr indent="0" algn="l" fontAlgn="auto">
              <a:lnSpc>
                <a:spcPct val="100000"/>
              </a:lnSpc>
            </a:pPr>
            <a:r>
              <a:rPr kumimoji="1" lang="zh-CN" altLang="en-US" sz="1600" b="1"/>
              <a:t>购物车（</a:t>
            </a:r>
            <a:r>
              <a:rPr kumimoji="1" lang="en-US" altLang="zh-CN" sz="1600" b="1"/>
              <a:t>Cart</a:t>
            </a:r>
            <a:r>
              <a:rPr kumimoji="1" lang="zh-CN" altLang="en-US" sz="1600" b="1"/>
              <a:t>）</a:t>
            </a:r>
            <a:r>
              <a:rPr kumimoji="1" lang="zh-CN" altLang="en-US" sz="1600"/>
              <a:t>：用户选购的商品信息。</a:t>
            </a:r>
            <a:endParaRPr kumimoji="1" lang="zh-CN" altLang="en-US" sz="1600"/>
          </a:p>
          <a:p>
            <a:pPr indent="0" algn="l" fontAlgn="auto">
              <a:lnSpc>
                <a:spcPct val="100000"/>
              </a:lnSpc>
            </a:pPr>
            <a:r>
              <a:rPr kumimoji="1" lang="zh-CN" altLang="en-US" sz="1600" b="1"/>
              <a:t>订单（</a:t>
            </a:r>
            <a:r>
              <a:rPr kumimoji="1" lang="en-US" altLang="zh-CN" sz="1600" b="1"/>
              <a:t>Order</a:t>
            </a:r>
            <a:r>
              <a:rPr kumimoji="1" lang="zh-CN" altLang="en-US" sz="1600" b="1"/>
              <a:t>）</a:t>
            </a:r>
            <a:r>
              <a:rPr kumimoji="1" lang="zh-CN" altLang="en-US" sz="1600"/>
              <a:t>：记录用户下单信息，包括收货人、状态等。</a:t>
            </a:r>
            <a:endParaRPr kumimoji="1" lang="zh-CN" altLang="en-US" sz="1600"/>
          </a:p>
          <a:p>
            <a:pPr indent="0" algn="l" fontAlgn="auto">
              <a:lnSpc>
                <a:spcPct val="100000"/>
              </a:lnSpc>
            </a:pPr>
            <a:r>
              <a:rPr kumimoji="1" lang="zh-CN" altLang="en-US" sz="1600" b="1"/>
              <a:t>支付记录（</a:t>
            </a:r>
            <a:r>
              <a:rPr kumimoji="1" lang="en-US" altLang="zh-CN" sz="1600" b="1"/>
              <a:t>PaymentLog</a:t>
            </a:r>
            <a:r>
              <a:rPr kumimoji="1" lang="zh-CN" altLang="en-US" sz="1600" b="1"/>
              <a:t>）</a:t>
            </a:r>
            <a:r>
              <a:rPr kumimoji="1" lang="zh-CN" altLang="en-US" sz="1600"/>
              <a:t>：支付相关信息，包括金额、时间等。</a:t>
            </a:r>
            <a:endParaRPr kumimoji="1" lang="zh-CN" altLang="en-US" sz="1600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8674542" y="2538036"/>
            <a:ext cx="2487972" cy="12338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 sz="1600"/>
          </a:p>
          <a:p>
            <a:pPr algn="l">
              <a:lnSpc>
                <a:spcPct val="150000"/>
              </a:lnSpc>
            </a:pPr>
            <a:r>
              <a:rPr kumimoji="1" lang="zh-CN" altLang="en-US" sz="1600" b="1"/>
              <a:t>第三范式（</a:t>
            </a:r>
            <a:r>
              <a:rPr kumimoji="1" lang="en-US" altLang="zh-CN" sz="1600" b="1"/>
              <a:t>3NF</a:t>
            </a:r>
            <a:r>
              <a:rPr kumimoji="1" lang="zh-CN" altLang="en-US" sz="1600" b="1"/>
              <a:t>）</a:t>
            </a:r>
            <a:r>
              <a:rPr kumimoji="1" lang="zh-CN" altLang="en-US" sz="1600"/>
              <a:t>：确保每个表中的每列都与主键直接相关，消除传递依赖。</a:t>
            </a:r>
            <a:endParaRPr kumimoji="1" lang="zh-CN" altLang="en-US" sz="1600"/>
          </a:p>
          <a:p>
            <a:pPr algn="l">
              <a:lnSpc>
                <a:spcPct val="150000"/>
              </a:lnSpc>
            </a:pPr>
            <a:r>
              <a:rPr kumimoji="1" lang="zh-CN" altLang="en-US" sz="1600"/>
              <a:t>减少数据冗余，提高数据一致性。</a:t>
            </a:r>
            <a:endParaRPr kumimoji="1" lang="zh-CN" altLang="en-US" sz="1600"/>
          </a:p>
        </p:txBody>
      </p:sp>
      <p:sp>
        <p:nvSpPr>
          <p:cNvPr id="15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/>
              <a:t>数据库设计</a:t>
            </a:r>
            <a:endParaRPr kumimoji="1" lang="zh-CN" altLang="en-US" sz="3200" b="1"/>
          </a:p>
        </p:txBody>
      </p:sp>
      <p:sp>
        <p:nvSpPr>
          <p:cNvPr id="16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数据模型设计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 descr="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9515" y="976630"/>
            <a:ext cx="9827895" cy="58813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16212" y="0"/>
            <a:ext cx="121595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19485" y="529315"/>
            <a:ext cx="11153030" cy="5932445"/>
          </a:xfrm>
          <a:prstGeom prst="rect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18719" y="-467819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564840" y="-564840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0249017" y="5028074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10408512" y="5089026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6234391">
            <a:off x="278428" y="2653949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1981419">
            <a:off x="748785" y="2162542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675658">
            <a:off x="11519286" y="4519981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1981419">
            <a:off x="9580868" y="6428140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8847109">
            <a:off x="-378289" y="6274208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9569854">
            <a:off x="11134731" y="-1337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9569854">
            <a:off x="11131831" y="296419"/>
            <a:ext cx="1801347" cy="216982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05378" y="884447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097369" y="949683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8847109">
            <a:off x="-298540" y="6860254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276697" y="1452092"/>
            <a:ext cx="3687928" cy="16745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54521" y="3126640"/>
            <a:ext cx="9882958" cy="24695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6600" b="1"/>
              <a:t>成果展示</a:t>
            </a:r>
            <a:endParaRPr kumimoji="1" lang="zh-CN" altLang="en-US" sz="6600" b="1"/>
          </a:p>
        </p:txBody>
      </p:sp>
      <p:sp>
        <p:nvSpPr>
          <p:cNvPr id="20" name="标题 1"/>
          <p:cNvSpPr txBox="1"/>
          <p:nvPr/>
        </p:nvSpPr>
        <p:spPr>
          <a:xfrm>
            <a:off x="1962455" y="5661407"/>
            <a:ext cx="8267090" cy="45719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964625" y="-524347"/>
            <a:ext cx="3242509" cy="36509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/>
              <a:t>商城主页</a:t>
            </a:r>
            <a:endParaRPr kumimoji="1" lang="zh-CN" altLang="en-US" sz="3200" b="1"/>
          </a:p>
        </p:txBody>
      </p:sp>
      <p:sp>
        <p:nvSpPr>
          <p:cNvPr id="14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180" y="1188085"/>
            <a:ext cx="10420985" cy="566991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/>
              <a:t>购物车</a:t>
            </a:r>
            <a:endParaRPr kumimoji="1" lang="zh-CN" altLang="en-US" sz="3200" b="1"/>
          </a:p>
        </p:txBody>
      </p:sp>
      <p:sp>
        <p:nvSpPr>
          <p:cNvPr id="14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9425" y="1412875"/>
            <a:ext cx="11008995" cy="52781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/>
              <a:t>结算</a:t>
            </a:r>
            <a:r>
              <a:rPr kumimoji="1" lang="zh-CN" altLang="en-US" sz="3200" b="1"/>
              <a:t>服务</a:t>
            </a:r>
            <a:endParaRPr kumimoji="1" lang="zh-CN" altLang="en-US" sz="3200" b="1"/>
          </a:p>
        </p:txBody>
      </p:sp>
      <p:sp>
        <p:nvSpPr>
          <p:cNvPr id="14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895" y="908685"/>
            <a:ext cx="11129010" cy="58788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/>
              <a:t>订单</a:t>
            </a:r>
            <a:r>
              <a:rPr kumimoji="1" lang="zh-CN" altLang="en-US" sz="3200" b="1"/>
              <a:t>服务</a:t>
            </a:r>
            <a:endParaRPr kumimoji="1" lang="zh-CN" altLang="en-US" sz="3200" b="1"/>
          </a:p>
        </p:txBody>
      </p:sp>
      <p:sp>
        <p:nvSpPr>
          <p:cNvPr id="14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3895" y="1052830"/>
            <a:ext cx="10492105" cy="558419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16212" y="0"/>
            <a:ext cx="121595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19485" y="529315"/>
            <a:ext cx="11153030" cy="5932445"/>
          </a:xfrm>
          <a:prstGeom prst="rect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18719" y="-467819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564840" y="-564840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0249017" y="5028074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10408512" y="5089026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6234391">
            <a:off x="278428" y="2653949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1981419">
            <a:off x="748785" y="2162542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675658">
            <a:off x="11519286" y="4519981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1981419">
            <a:off x="9580868" y="6428140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8847109">
            <a:off x="-378289" y="6274208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9569854">
            <a:off x="11134731" y="-1337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9569854">
            <a:off x="11131831" y="296419"/>
            <a:ext cx="1801347" cy="216982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05378" y="1012726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099262" y="1077962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352551" y="1416790"/>
            <a:ext cx="9486899" cy="24840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谢谢大家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124202" y="3947327"/>
            <a:ext cx="5943598" cy="114486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358167">
                        <a:alpha val="100000"/>
                      </a:srgbClr>
                    </a:gs>
                    <a:gs pos="99000">
                      <a:srgbClr val="28614D">
                        <a:alpha val="100000"/>
                      </a:srgbClr>
                    </a:gs>
                  </a:gsLst>
                  <a:lin ang="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2024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8847109">
            <a:off x="-298540" y="6860254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962760" y="5245289"/>
            <a:ext cx="8267090" cy="45719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2522953" y="4050909"/>
            <a:ext cx="520957" cy="1240578"/>
          </a:xfrm>
          <a:custGeom>
            <a:avLst/>
            <a:gdLst>
              <a:gd name="connsiteX0" fmla="*/ 2 w 520957"/>
              <a:gd name="connsiteY0" fmla="*/ 1240578 h 1240578"/>
              <a:gd name="connsiteX1" fmla="*/ 260480 w 520957"/>
              <a:gd name="connsiteY1" fmla="*/ 878804 h 1240578"/>
              <a:gd name="connsiteX2" fmla="*/ 520957 w 520957"/>
              <a:gd name="connsiteY2" fmla="*/ 1240578 h 1240578"/>
              <a:gd name="connsiteX3" fmla="*/ 1 w 520957"/>
              <a:gd name="connsiteY3" fmla="*/ 795310 h 1240578"/>
              <a:gd name="connsiteX4" fmla="*/ 260479 w 520957"/>
              <a:gd name="connsiteY4" fmla="*/ 433536 h 1240578"/>
              <a:gd name="connsiteX5" fmla="*/ 520956 w 520957"/>
              <a:gd name="connsiteY5" fmla="*/ 795310 h 1240578"/>
              <a:gd name="connsiteX6" fmla="*/ 0 w 520957"/>
              <a:gd name="connsiteY6" fmla="*/ 361774 h 1240578"/>
              <a:gd name="connsiteX7" fmla="*/ 260478 w 520957"/>
              <a:gd name="connsiteY7" fmla="*/ 0 h 1240578"/>
              <a:gd name="connsiteX8" fmla="*/ 520955 w 520957"/>
              <a:gd name="connsiteY8" fmla="*/ 361774 h 1240578"/>
            </a:gdLst>
            <a:ahLst/>
            <a:cxnLst/>
            <a:rect l="l" t="t" r="r" b="b"/>
            <a:pathLst>
              <a:path w="520957" h="1240578">
                <a:moveTo>
                  <a:pt x="2" y="1240578"/>
                </a:moveTo>
                <a:lnTo>
                  <a:pt x="260480" y="878804"/>
                </a:lnTo>
                <a:lnTo>
                  <a:pt x="520957" y="1240578"/>
                </a:lnTo>
                <a:close/>
                <a:moveTo>
                  <a:pt x="1" y="795310"/>
                </a:moveTo>
                <a:lnTo>
                  <a:pt x="260479" y="433536"/>
                </a:lnTo>
                <a:lnTo>
                  <a:pt x="520956" y="795310"/>
                </a:lnTo>
                <a:close/>
                <a:moveTo>
                  <a:pt x="0" y="361774"/>
                </a:moveTo>
                <a:lnTo>
                  <a:pt x="260478" y="0"/>
                </a:lnTo>
                <a:lnTo>
                  <a:pt x="520955" y="361774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H="1">
            <a:off x="9194285" y="4050910"/>
            <a:ext cx="520957" cy="1240578"/>
          </a:xfrm>
          <a:custGeom>
            <a:avLst/>
            <a:gdLst>
              <a:gd name="connsiteX0" fmla="*/ 2 w 520957"/>
              <a:gd name="connsiteY0" fmla="*/ 361774 h 1240578"/>
              <a:gd name="connsiteX1" fmla="*/ 520957 w 520957"/>
              <a:gd name="connsiteY1" fmla="*/ 361774 h 1240578"/>
              <a:gd name="connsiteX2" fmla="*/ 260480 w 520957"/>
              <a:gd name="connsiteY2" fmla="*/ 0 h 1240578"/>
              <a:gd name="connsiteX3" fmla="*/ 1 w 520957"/>
              <a:gd name="connsiteY3" fmla="*/ 807042 h 1240578"/>
              <a:gd name="connsiteX4" fmla="*/ 520956 w 520957"/>
              <a:gd name="connsiteY4" fmla="*/ 807042 h 1240578"/>
              <a:gd name="connsiteX5" fmla="*/ 260479 w 520957"/>
              <a:gd name="connsiteY5" fmla="*/ 445268 h 1240578"/>
              <a:gd name="connsiteX6" fmla="*/ 0 w 520957"/>
              <a:gd name="connsiteY6" fmla="*/ 1240578 h 1240578"/>
              <a:gd name="connsiteX7" fmla="*/ 520955 w 520957"/>
              <a:gd name="connsiteY7" fmla="*/ 1240578 h 1240578"/>
              <a:gd name="connsiteX8" fmla="*/ 260478 w 520957"/>
              <a:gd name="connsiteY8" fmla="*/ 878804 h 1240578"/>
            </a:gdLst>
            <a:ahLst/>
            <a:cxnLst/>
            <a:rect l="l" t="t" r="r" b="b"/>
            <a:pathLst>
              <a:path w="520957" h="1240578">
                <a:moveTo>
                  <a:pt x="2" y="361774"/>
                </a:moveTo>
                <a:lnTo>
                  <a:pt x="520957" y="361774"/>
                </a:lnTo>
                <a:lnTo>
                  <a:pt x="260480" y="0"/>
                </a:lnTo>
                <a:close/>
                <a:moveTo>
                  <a:pt x="1" y="807042"/>
                </a:moveTo>
                <a:lnTo>
                  <a:pt x="520956" y="807042"/>
                </a:lnTo>
                <a:lnTo>
                  <a:pt x="260479" y="445268"/>
                </a:lnTo>
                <a:close/>
                <a:moveTo>
                  <a:pt x="0" y="1240578"/>
                </a:moveTo>
                <a:lnTo>
                  <a:pt x="520955" y="1240578"/>
                </a:lnTo>
                <a:lnTo>
                  <a:pt x="260478" y="878804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534506" y="5527509"/>
            <a:ext cx="2085625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490784" y="5527509"/>
            <a:ext cx="2085625" cy="49244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569715" y="5525765"/>
            <a:ext cx="2005895" cy="4668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汇报人：</a:t>
            </a:r>
            <a:r>
              <a:rPr kumimoji="1" lang="zh-CN" altLang="en-US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张超</a:t>
            </a:r>
            <a:endParaRPr kumimoji="1" lang="zh-CN" altLang="en-US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R" panose="00020600040101010101" charset="-122"/>
              <a:ea typeface="OPPOSans R" panose="00020600040101010101" charset="-122"/>
              <a:cs typeface="OPPOSans R" panose="00020600040101010101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6496508" y="5525766"/>
            <a:ext cx="2371185" cy="4668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汇报时间：</a:t>
            </a: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ea typeface="+mn-lt"/>
                <a:cs typeface="OPPOSans R" panose="00020600040101010101" charset="-122"/>
              </a:rPr>
              <a:t>2024</a:t>
            </a:r>
            <a:endParaRPr kumimoji="1" lang="en-US" altLang="zh-CN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ea typeface="+mn-lt"/>
              <a:cs typeface="OPPOSans R" panose="0002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>
            <a:off x="-7271301" y="-1816746"/>
            <a:ext cx="10057110" cy="10897892"/>
          </a:xfrm>
          <a:custGeom>
            <a:avLst/>
            <a:gdLst>
              <a:gd name="connsiteX0" fmla="*/ 1760648 w 3521243"/>
              <a:gd name="connsiteY0" fmla="*/ 3815623 h 3815623"/>
              <a:gd name="connsiteX1" fmla="*/ 1355986 w 3521243"/>
              <a:gd name="connsiteY1" fmla="*/ 3707168 h 3815623"/>
              <a:gd name="connsiteX2" fmla="*/ 404714 w 3521243"/>
              <a:gd name="connsiteY2" fmla="*/ 3157950 h 3815623"/>
              <a:gd name="connsiteX3" fmla="*/ 0 w 3521243"/>
              <a:gd name="connsiteY3" fmla="*/ 2457029 h 3815623"/>
              <a:gd name="connsiteX4" fmla="*/ 0 w 3521243"/>
              <a:gd name="connsiteY4" fmla="*/ 1358594 h 3815623"/>
              <a:gd name="connsiteX5" fmla="*/ 404662 w 3521243"/>
              <a:gd name="connsiteY5" fmla="*/ 657674 h 3815623"/>
              <a:gd name="connsiteX6" fmla="*/ 1355986 w 3521243"/>
              <a:gd name="connsiteY6" fmla="*/ 108456 h 3815623"/>
              <a:gd name="connsiteX7" fmla="*/ 1760648 w 3521243"/>
              <a:gd name="connsiteY7" fmla="*/ 0 h 3815623"/>
              <a:gd name="connsiteX8" fmla="*/ 2165310 w 3521243"/>
              <a:gd name="connsiteY8" fmla="*/ 108456 h 3815623"/>
              <a:gd name="connsiteX9" fmla="*/ 3116581 w 3521243"/>
              <a:gd name="connsiteY9" fmla="*/ 657674 h 3815623"/>
              <a:gd name="connsiteX10" fmla="*/ 3521243 w 3521243"/>
              <a:gd name="connsiteY10" fmla="*/ 1358594 h 3815623"/>
              <a:gd name="connsiteX11" fmla="*/ 3521243 w 3521243"/>
              <a:gd name="connsiteY11" fmla="*/ 2457029 h 3815623"/>
              <a:gd name="connsiteX12" fmla="*/ 3116581 w 3521243"/>
              <a:gd name="connsiteY12" fmla="*/ 3157950 h 3815623"/>
              <a:gd name="connsiteX13" fmla="*/ 2165310 w 3521243"/>
              <a:gd name="connsiteY13" fmla="*/ 3707168 h 3815623"/>
              <a:gd name="connsiteX14" fmla="*/ 1760648 w 3521243"/>
              <a:gd name="connsiteY14" fmla="*/ 3815623 h 3815623"/>
              <a:gd name="connsiteX15" fmla="*/ 1760648 w 3521243"/>
              <a:gd name="connsiteY15" fmla="*/ 3815623 h 3815623"/>
            </a:gdLst>
            <a:ahLst/>
            <a:cxnLst/>
            <a:rect l="l" t="t" r="r" b="b"/>
            <a:pathLst>
              <a:path w="3521243" h="3815623">
                <a:moveTo>
                  <a:pt x="1760648" y="3815623"/>
                </a:moveTo>
                <a:cubicBezTo>
                  <a:pt x="1618752" y="3815623"/>
                  <a:pt x="1478840" y="3778115"/>
                  <a:pt x="1355986" y="3707168"/>
                </a:cubicBezTo>
                <a:lnTo>
                  <a:pt x="404714" y="3157950"/>
                </a:lnTo>
                <a:cubicBezTo>
                  <a:pt x="155041" y="3013864"/>
                  <a:pt x="0" y="2745254"/>
                  <a:pt x="0" y="2457029"/>
                </a:cubicBezTo>
                <a:lnTo>
                  <a:pt x="0" y="1358594"/>
                </a:lnTo>
                <a:cubicBezTo>
                  <a:pt x="0" y="1070369"/>
                  <a:pt x="155041" y="801760"/>
                  <a:pt x="404662" y="657674"/>
                </a:cubicBezTo>
                <a:lnTo>
                  <a:pt x="1355986" y="108456"/>
                </a:lnTo>
                <a:cubicBezTo>
                  <a:pt x="1478840" y="37508"/>
                  <a:pt x="1618752" y="0"/>
                  <a:pt x="1760648" y="0"/>
                </a:cubicBezTo>
                <a:cubicBezTo>
                  <a:pt x="1902543" y="0"/>
                  <a:pt x="2042456" y="37508"/>
                  <a:pt x="2165310" y="108456"/>
                </a:cubicBezTo>
                <a:lnTo>
                  <a:pt x="3116581" y="657674"/>
                </a:lnTo>
                <a:cubicBezTo>
                  <a:pt x="3366202" y="801812"/>
                  <a:pt x="3521243" y="1070369"/>
                  <a:pt x="3521243" y="1358594"/>
                </a:cubicBezTo>
                <a:lnTo>
                  <a:pt x="3521243" y="2457029"/>
                </a:lnTo>
                <a:cubicBezTo>
                  <a:pt x="3521243" y="2745254"/>
                  <a:pt x="3366202" y="3013864"/>
                  <a:pt x="3116581" y="3157950"/>
                </a:cubicBezTo>
                <a:lnTo>
                  <a:pt x="2165310" y="3707168"/>
                </a:lnTo>
                <a:cubicBezTo>
                  <a:pt x="2042456" y="3778115"/>
                  <a:pt x="1902491" y="3815623"/>
                  <a:pt x="1760648" y="3815623"/>
                </a:cubicBezTo>
                <a:cubicBezTo>
                  <a:pt x="1760648" y="3815623"/>
                  <a:pt x="1760648" y="3815623"/>
                  <a:pt x="1760648" y="3815623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4000">
                <a:schemeClr val="accent1"/>
              </a:gs>
            </a:gsLst>
            <a:lin ang="1200000" scaled="0"/>
          </a:gradFill>
          <a:ln w="12700" cap="sq">
            <a:solidFill>
              <a:schemeClr val="bg1"/>
            </a:solidFill>
            <a:miter/>
          </a:ln>
          <a:effectLst>
            <a:outerShdw blurRad="177800" dist="1397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390852">
            <a:off x="-24763" y="1715278"/>
            <a:ext cx="1202387" cy="1202387"/>
          </a:xfrm>
          <a:prstGeom prst="donut">
            <a:avLst>
              <a:gd name="adj" fmla="val 24126"/>
            </a:avLst>
          </a:prstGeom>
          <a:gradFill>
            <a:gsLst>
              <a:gs pos="0">
                <a:schemeClr val="accent2"/>
              </a:gs>
              <a:gs pos="74000">
                <a:schemeClr val="accent1">
                  <a:alpha val="0"/>
                </a:schemeClr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933330">
            <a:off x="10103512" y="643736"/>
            <a:ext cx="571559" cy="569037"/>
          </a:xfrm>
          <a:custGeom>
            <a:avLst/>
            <a:gdLst>
              <a:gd name="connsiteX0" fmla="*/ 24967 w 1125913"/>
              <a:gd name="connsiteY0" fmla="*/ 403431 h 1120946"/>
              <a:gd name="connsiteX1" fmla="*/ 24967 w 1125913"/>
              <a:gd name="connsiteY1" fmla="*/ 717515 h 1120946"/>
              <a:gd name="connsiteX2" fmla="*/ 11437 w 1125913"/>
              <a:gd name="connsiteY2" fmla="*/ 673929 h 1120946"/>
              <a:gd name="connsiteX3" fmla="*/ 0 w 1125913"/>
              <a:gd name="connsiteY3" fmla="*/ 560473 h 1120946"/>
              <a:gd name="connsiteX4" fmla="*/ 11437 w 1125913"/>
              <a:gd name="connsiteY4" fmla="*/ 447017 h 1120946"/>
              <a:gd name="connsiteX5" fmla="*/ 1088030 w 1125913"/>
              <a:gd name="connsiteY5" fmla="*/ 361820 h 1120946"/>
              <a:gd name="connsiteX6" fmla="*/ 1114477 w 1125913"/>
              <a:gd name="connsiteY6" fmla="*/ 447017 h 1120946"/>
              <a:gd name="connsiteX7" fmla="*/ 1125913 w 1125913"/>
              <a:gd name="connsiteY7" fmla="*/ 560463 h 1120946"/>
              <a:gd name="connsiteX8" fmla="*/ 1125913 w 1125913"/>
              <a:gd name="connsiteY8" fmla="*/ 560483 h 1120946"/>
              <a:gd name="connsiteX9" fmla="*/ 1114477 w 1125913"/>
              <a:gd name="connsiteY9" fmla="*/ 673929 h 1120946"/>
              <a:gd name="connsiteX10" fmla="*/ 1088030 w 1125913"/>
              <a:gd name="connsiteY10" fmla="*/ 759126 h 1120946"/>
              <a:gd name="connsiteX11" fmla="*/ 125053 w 1125913"/>
              <a:gd name="connsiteY11" fmla="*/ 210680 h 1120946"/>
              <a:gd name="connsiteX12" fmla="*/ 125053 w 1125913"/>
              <a:gd name="connsiteY12" fmla="*/ 910266 h 1120946"/>
              <a:gd name="connsiteX13" fmla="*/ 96144 w 1125913"/>
              <a:gd name="connsiteY13" fmla="*/ 875228 h 1120946"/>
              <a:gd name="connsiteX14" fmla="*/ 87170 w 1125913"/>
              <a:gd name="connsiteY14" fmla="*/ 858694 h 1120946"/>
              <a:gd name="connsiteX15" fmla="*/ 87170 w 1125913"/>
              <a:gd name="connsiteY15" fmla="*/ 262252 h 1120946"/>
              <a:gd name="connsiteX16" fmla="*/ 96144 w 1125913"/>
              <a:gd name="connsiteY16" fmla="*/ 245718 h 1120946"/>
              <a:gd name="connsiteX17" fmla="*/ 987944 w 1125913"/>
              <a:gd name="connsiteY17" fmla="*/ 195026 h 1120946"/>
              <a:gd name="connsiteX18" fmla="*/ 1025827 w 1125913"/>
              <a:gd name="connsiteY18" fmla="*/ 240940 h 1120946"/>
              <a:gd name="connsiteX19" fmla="*/ 1025827 w 1125913"/>
              <a:gd name="connsiteY19" fmla="*/ 880008 h 1120946"/>
              <a:gd name="connsiteX20" fmla="*/ 987944 w 1125913"/>
              <a:gd name="connsiteY20" fmla="*/ 925923 h 1120946"/>
              <a:gd name="connsiteX21" fmla="*/ 225139 w 1125913"/>
              <a:gd name="connsiteY21" fmla="*/ 112689 h 1120946"/>
              <a:gd name="connsiteX22" fmla="*/ 225139 w 1125913"/>
              <a:gd name="connsiteY22" fmla="*/ 1008257 h 1120946"/>
              <a:gd name="connsiteX23" fmla="*/ 187256 w 1125913"/>
              <a:gd name="connsiteY23" fmla="*/ 977001 h 1120946"/>
              <a:gd name="connsiteX24" fmla="*/ 187256 w 1125913"/>
              <a:gd name="connsiteY24" fmla="*/ 143945 h 1120946"/>
              <a:gd name="connsiteX25" fmla="*/ 887858 w 1125913"/>
              <a:gd name="connsiteY25" fmla="*/ 102031 h 1120946"/>
              <a:gd name="connsiteX26" fmla="*/ 925741 w 1125913"/>
              <a:gd name="connsiteY26" fmla="*/ 133288 h 1120946"/>
              <a:gd name="connsiteX27" fmla="*/ 925741 w 1125913"/>
              <a:gd name="connsiteY27" fmla="*/ 987658 h 1120946"/>
              <a:gd name="connsiteX28" fmla="*/ 887858 w 1125913"/>
              <a:gd name="connsiteY28" fmla="*/ 1018915 h 1120946"/>
              <a:gd name="connsiteX29" fmla="*/ 325225 w 1125913"/>
              <a:gd name="connsiteY29" fmla="*/ 51854 h 1120946"/>
              <a:gd name="connsiteX30" fmla="*/ 325225 w 1125913"/>
              <a:gd name="connsiteY30" fmla="*/ 1069092 h 1120946"/>
              <a:gd name="connsiteX31" fmla="*/ 287342 w 1125913"/>
              <a:gd name="connsiteY31" fmla="*/ 1048530 h 1120946"/>
              <a:gd name="connsiteX32" fmla="*/ 287342 w 1125913"/>
              <a:gd name="connsiteY32" fmla="*/ 72416 h 1120946"/>
              <a:gd name="connsiteX33" fmla="*/ 787772 w 1125913"/>
              <a:gd name="connsiteY33" fmla="*/ 44843 h 1120946"/>
              <a:gd name="connsiteX34" fmla="*/ 825655 w 1125913"/>
              <a:gd name="connsiteY34" fmla="*/ 65405 h 1120946"/>
              <a:gd name="connsiteX35" fmla="*/ 825655 w 1125913"/>
              <a:gd name="connsiteY35" fmla="*/ 1055541 h 1120946"/>
              <a:gd name="connsiteX36" fmla="*/ 787772 w 1125913"/>
              <a:gd name="connsiteY36" fmla="*/ 1076103 h 1120946"/>
              <a:gd name="connsiteX37" fmla="*/ 425311 w 1125913"/>
              <a:gd name="connsiteY37" fmla="*/ 16462 h 1120946"/>
              <a:gd name="connsiteX38" fmla="*/ 425311 w 1125913"/>
              <a:gd name="connsiteY38" fmla="*/ 1104484 h 1120946"/>
              <a:gd name="connsiteX39" fmla="*/ 387428 w 1125913"/>
              <a:gd name="connsiteY39" fmla="*/ 1092724 h 1120946"/>
              <a:gd name="connsiteX40" fmla="*/ 387428 w 1125913"/>
              <a:gd name="connsiteY40" fmla="*/ 28222 h 1120946"/>
              <a:gd name="connsiteX41" fmla="*/ 687686 w 1125913"/>
              <a:gd name="connsiteY41" fmla="*/ 12452 h 1120946"/>
              <a:gd name="connsiteX42" fmla="*/ 725569 w 1125913"/>
              <a:gd name="connsiteY42" fmla="*/ 24212 h 1120946"/>
              <a:gd name="connsiteX43" fmla="*/ 725569 w 1125913"/>
              <a:gd name="connsiteY43" fmla="*/ 1096734 h 1120946"/>
              <a:gd name="connsiteX44" fmla="*/ 687686 w 1125913"/>
              <a:gd name="connsiteY44" fmla="*/ 1108494 h 1120946"/>
              <a:gd name="connsiteX45" fmla="*/ 525397 w 1125913"/>
              <a:gd name="connsiteY45" fmla="*/ 1302 h 1120946"/>
              <a:gd name="connsiteX46" fmla="*/ 525397 w 1125913"/>
              <a:gd name="connsiteY46" fmla="*/ 1119644 h 1120946"/>
              <a:gd name="connsiteX47" fmla="*/ 487514 w 1125913"/>
              <a:gd name="connsiteY47" fmla="*/ 1115825 h 1120946"/>
              <a:gd name="connsiteX48" fmla="*/ 487514 w 1125913"/>
              <a:gd name="connsiteY48" fmla="*/ 5121 h 1120946"/>
              <a:gd name="connsiteX49" fmla="*/ 587600 w 1125913"/>
              <a:gd name="connsiteY49" fmla="*/ 0 h 1120946"/>
              <a:gd name="connsiteX50" fmla="*/ 625483 w 1125913"/>
              <a:gd name="connsiteY50" fmla="*/ 3819 h 1120946"/>
              <a:gd name="connsiteX51" fmla="*/ 625483 w 1125913"/>
              <a:gd name="connsiteY51" fmla="*/ 1117127 h 1120946"/>
              <a:gd name="connsiteX52" fmla="*/ 587600 w 1125913"/>
              <a:gd name="connsiteY52" fmla="*/ 1120946 h 1120946"/>
            </a:gdLst>
            <a:ahLst/>
            <a:cxnLst/>
            <a:rect l="l" t="t" r="r" b="b"/>
            <a:pathLst>
              <a:path w="1125913" h="1120946">
                <a:moveTo>
                  <a:pt x="24967" y="403431"/>
                </a:moveTo>
                <a:lnTo>
                  <a:pt x="24967" y="717515"/>
                </a:lnTo>
                <a:lnTo>
                  <a:pt x="11437" y="673929"/>
                </a:lnTo>
                <a:cubicBezTo>
                  <a:pt x="3938" y="637281"/>
                  <a:pt x="0" y="599337"/>
                  <a:pt x="0" y="560473"/>
                </a:cubicBezTo>
                <a:cubicBezTo>
                  <a:pt x="0" y="521609"/>
                  <a:pt x="3938" y="483665"/>
                  <a:pt x="11437" y="447017"/>
                </a:cubicBezTo>
                <a:close/>
                <a:moveTo>
                  <a:pt x="1088030" y="361820"/>
                </a:moveTo>
                <a:lnTo>
                  <a:pt x="1114477" y="447017"/>
                </a:lnTo>
                <a:lnTo>
                  <a:pt x="1125913" y="560463"/>
                </a:lnTo>
                <a:lnTo>
                  <a:pt x="1125913" y="560483"/>
                </a:lnTo>
                <a:lnTo>
                  <a:pt x="1114477" y="673929"/>
                </a:lnTo>
                <a:lnTo>
                  <a:pt x="1088030" y="759126"/>
                </a:lnTo>
                <a:close/>
                <a:moveTo>
                  <a:pt x="125053" y="210680"/>
                </a:moveTo>
                <a:lnTo>
                  <a:pt x="125053" y="910266"/>
                </a:lnTo>
                <a:lnTo>
                  <a:pt x="96144" y="875228"/>
                </a:lnTo>
                <a:lnTo>
                  <a:pt x="87170" y="858694"/>
                </a:lnTo>
                <a:lnTo>
                  <a:pt x="87170" y="262252"/>
                </a:lnTo>
                <a:lnTo>
                  <a:pt x="96144" y="245718"/>
                </a:lnTo>
                <a:close/>
                <a:moveTo>
                  <a:pt x="987944" y="195026"/>
                </a:moveTo>
                <a:lnTo>
                  <a:pt x="1025827" y="240940"/>
                </a:lnTo>
                <a:lnTo>
                  <a:pt x="1025827" y="880008"/>
                </a:lnTo>
                <a:lnTo>
                  <a:pt x="987944" y="925923"/>
                </a:lnTo>
                <a:close/>
                <a:moveTo>
                  <a:pt x="225139" y="112689"/>
                </a:moveTo>
                <a:lnTo>
                  <a:pt x="225139" y="1008257"/>
                </a:lnTo>
                <a:lnTo>
                  <a:pt x="187256" y="977001"/>
                </a:lnTo>
                <a:lnTo>
                  <a:pt x="187256" y="143945"/>
                </a:lnTo>
                <a:close/>
                <a:moveTo>
                  <a:pt x="887858" y="102031"/>
                </a:moveTo>
                <a:lnTo>
                  <a:pt x="925741" y="133288"/>
                </a:lnTo>
                <a:lnTo>
                  <a:pt x="925741" y="987658"/>
                </a:lnTo>
                <a:lnTo>
                  <a:pt x="887858" y="1018915"/>
                </a:lnTo>
                <a:close/>
                <a:moveTo>
                  <a:pt x="325225" y="51854"/>
                </a:moveTo>
                <a:lnTo>
                  <a:pt x="325225" y="1069092"/>
                </a:lnTo>
                <a:lnTo>
                  <a:pt x="287342" y="1048530"/>
                </a:lnTo>
                <a:lnTo>
                  <a:pt x="287342" y="72416"/>
                </a:lnTo>
                <a:close/>
                <a:moveTo>
                  <a:pt x="787772" y="44843"/>
                </a:moveTo>
                <a:lnTo>
                  <a:pt x="825655" y="65405"/>
                </a:lnTo>
                <a:lnTo>
                  <a:pt x="825655" y="1055541"/>
                </a:lnTo>
                <a:lnTo>
                  <a:pt x="787772" y="1076103"/>
                </a:lnTo>
                <a:close/>
                <a:moveTo>
                  <a:pt x="425311" y="16462"/>
                </a:moveTo>
                <a:lnTo>
                  <a:pt x="425311" y="1104484"/>
                </a:lnTo>
                <a:lnTo>
                  <a:pt x="387428" y="1092724"/>
                </a:lnTo>
                <a:lnTo>
                  <a:pt x="387428" y="28222"/>
                </a:lnTo>
                <a:close/>
                <a:moveTo>
                  <a:pt x="687686" y="12452"/>
                </a:moveTo>
                <a:lnTo>
                  <a:pt x="725569" y="24212"/>
                </a:lnTo>
                <a:lnTo>
                  <a:pt x="725569" y="1096734"/>
                </a:lnTo>
                <a:lnTo>
                  <a:pt x="687686" y="1108494"/>
                </a:lnTo>
                <a:close/>
                <a:moveTo>
                  <a:pt x="525397" y="1302"/>
                </a:moveTo>
                <a:lnTo>
                  <a:pt x="525397" y="1119644"/>
                </a:lnTo>
                <a:lnTo>
                  <a:pt x="487514" y="1115825"/>
                </a:lnTo>
                <a:lnTo>
                  <a:pt x="487514" y="5121"/>
                </a:lnTo>
                <a:close/>
                <a:moveTo>
                  <a:pt x="587600" y="0"/>
                </a:moveTo>
                <a:lnTo>
                  <a:pt x="625483" y="3819"/>
                </a:lnTo>
                <a:lnTo>
                  <a:pt x="625483" y="1117127"/>
                </a:lnTo>
                <a:lnTo>
                  <a:pt x="587600" y="112094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4000">
                <a:schemeClr val="accent1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1"/>
            </p:custDataLst>
          </p:nvPr>
        </p:nvSpPr>
        <p:spPr>
          <a:xfrm>
            <a:off x="3680552" y="2795611"/>
            <a:ext cx="516412" cy="559585"/>
          </a:xfrm>
          <a:custGeom>
            <a:avLst/>
            <a:gdLst>
              <a:gd name="connsiteX0" fmla="*/ 618417 w 1236815"/>
              <a:gd name="connsiteY0" fmla="*/ 1340215 h 1340215"/>
              <a:gd name="connsiteX1" fmla="*/ 476282 w 1236815"/>
              <a:gd name="connsiteY1" fmla="*/ 1302121 h 1340215"/>
              <a:gd name="connsiteX2" fmla="*/ 142153 w 1236815"/>
              <a:gd name="connsiteY2" fmla="*/ 1109211 h 1340215"/>
              <a:gd name="connsiteX3" fmla="*/ 0 w 1236815"/>
              <a:gd name="connsiteY3" fmla="*/ 863017 h 1340215"/>
              <a:gd name="connsiteX4" fmla="*/ 0 w 1236815"/>
              <a:gd name="connsiteY4" fmla="*/ 477198 h 1340215"/>
              <a:gd name="connsiteX5" fmla="*/ 142135 w 1236815"/>
              <a:gd name="connsiteY5" fmla="*/ 231004 h 1340215"/>
              <a:gd name="connsiteX6" fmla="*/ 476282 w 1236815"/>
              <a:gd name="connsiteY6" fmla="*/ 38094 h 1340215"/>
              <a:gd name="connsiteX7" fmla="*/ 618417 w 1236815"/>
              <a:gd name="connsiteY7" fmla="*/ 0 h 1340215"/>
              <a:gd name="connsiteX8" fmla="*/ 760552 w 1236815"/>
              <a:gd name="connsiteY8" fmla="*/ 38094 h 1340215"/>
              <a:gd name="connsiteX9" fmla="*/ 1094680 w 1236815"/>
              <a:gd name="connsiteY9" fmla="*/ 231004 h 1340215"/>
              <a:gd name="connsiteX10" fmla="*/ 1236815 w 1236815"/>
              <a:gd name="connsiteY10" fmla="*/ 477198 h 1340215"/>
              <a:gd name="connsiteX11" fmla="*/ 1236815 w 1236815"/>
              <a:gd name="connsiteY11" fmla="*/ 863017 h 1340215"/>
              <a:gd name="connsiteX12" fmla="*/ 1094680 w 1236815"/>
              <a:gd name="connsiteY12" fmla="*/ 1109211 h 1340215"/>
              <a:gd name="connsiteX13" fmla="*/ 760552 w 1236815"/>
              <a:gd name="connsiteY13" fmla="*/ 1302121 h 1340215"/>
              <a:gd name="connsiteX14" fmla="*/ 618417 w 1236815"/>
              <a:gd name="connsiteY14" fmla="*/ 1340215 h 1340215"/>
              <a:gd name="connsiteX15" fmla="*/ 618417 w 1236815"/>
              <a:gd name="connsiteY15" fmla="*/ 1340215 h 1340215"/>
            </a:gdLst>
            <a:ahLst/>
            <a:cxnLst/>
            <a:rect l="l" t="t" r="r" b="b"/>
            <a:pathLst>
              <a:path w="1236815" h="1340215">
                <a:moveTo>
                  <a:pt x="618417" y="1340215"/>
                </a:moveTo>
                <a:cubicBezTo>
                  <a:pt x="568577" y="1340215"/>
                  <a:pt x="519434" y="1327041"/>
                  <a:pt x="476282" y="1302121"/>
                </a:cubicBezTo>
                <a:lnTo>
                  <a:pt x="142153" y="1109211"/>
                </a:lnTo>
                <a:cubicBezTo>
                  <a:pt x="54457" y="1058602"/>
                  <a:pt x="0" y="964254"/>
                  <a:pt x="0" y="863017"/>
                </a:cubicBezTo>
                <a:lnTo>
                  <a:pt x="0" y="477198"/>
                </a:lnTo>
                <a:cubicBezTo>
                  <a:pt x="0" y="375961"/>
                  <a:pt x="54457" y="281613"/>
                  <a:pt x="142135" y="231004"/>
                </a:cubicBezTo>
                <a:lnTo>
                  <a:pt x="476282" y="38094"/>
                </a:lnTo>
                <a:cubicBezTo>
                  <a:pt x="519434" y="13175"/>
                  <a:pt x="568577" y="0"/>
                  <a:pt x="618417" y="0"/>
                </a:cubicBezTo>
                <a:cubicBezTo>
                  <a:pt x="668257" y="0"/>
                  <a:pt x="717400" y="13175"/>
                  <a:pt x="760552" y="38094"/>
                </a:cubicBezTo>
                <a:lnTo>
                  <a:pt x="1094680" y="231004"/>
                </a:lnTo>
                <a:cubicBezTo>
                  <a:pt x="1182358" y="281632"/>
                  <a:pt x="1236815" y="375961"/>
                  <a:pt x="1236815" y="477198"/>
                </a:cubicBezTo>
                <a:lnTo>
                  <a:pt x="1236815" y="863017"/>
                </a:lnTo>
                <a:cubicBezTo>
                  <a:pt x="1236815" y="964254"/>
                  <a:pt x="1182358" y="1058602"/>
                  <a:pt x="1094680" y="1109211"/>
                </a:cubicBezTo>
                <a:lnTo>
                  <a:pt x="760552" y="1302121"/>
                </a:lnTo>
                <a:cubicBezTo>
                  <a:pt x="717400" y="1327041"/>
                  <a:pt x="668238" y="1340215"/>
                  <a:pt x="618417" y="1340215"/>
                </a:cubicBezTo>
                <a:cubicBezTo>
                  <a:pt x="618417" y="1340215"/>
                  <a:pt x="618417" y="1340215"/>
                  <a:pt x="618417" y="134021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4000">
                <a:schemeClr val="accent1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2"/>
            </p:custDataLst>
          </p:nvPr>
        </p:nvSpPr>
        <p:spPr>
          <a:xfrm>
            <a:off x="3680552" y="3647011"/>
            <a:ext cx="516412" cy="559585"/>
          </a:xfrm>
          <a:custGeom>
            <a:avLst/>
            <a:gdLst>
              <a:gd name="connsiteX0" fmla="*/ 618417 w 1236815"/>
              <a:gd name="connsiteY0" fmla="*/ 1340215 h 1340215"/>
              <a:gd name="connsiteX1" fmla="*/ 476282 w 1236815"/>
              <a:gd name="connsiteY1" fmla="*/ 1302121 h 1340215"/>
              <a:gd name="connsiteX2" fmla="*/ 142153 w 1236815"/>
              <a:gd name="connsiteY2" fmla="*/ 1109211 h 1340215"/>
              <a:gd name="connsiteX3" fmla="*/ 0 w 1236815"/>
              <a:gd name="connsiteY3" fmla="*/ 863017 h 1340215"/>
              <a:gd name="connsiteX4" fmla="*/ 0 w 1236815"/>
              <a:gd name="connsiteY4" fmla="*/ 477198 h 1340215"/>
              <a:gd name="connsiteX5" fmla="*/ 142135 w 1236815"/>
              <a:gd name="connsiteY5" fmla="*/ 231004 h 1340215"/>
              <a:gd name="connsiteX6" fmla="*/ 476282 w 1236815"/>
              <a:gd name="connsiteY6" fmla="*/ 38094 h 1340215"/>
              <a:gd name="connsiteX7" fmla="*/ 618417 w 1236815"/>
              <a:gd name="connsiteY7" fmla="*/ 0 h 1340215"/>
              <a:gd name="connsiteX8" fmla="*/ 760552 w 1236815"/>
              <a:gd name="connsiteY8" fmla="*/ 38094 h 1340215"/>
              <a:gd name="connsiteX9" fmla="*/ 1094680 w 1236815"/>
              <a:gd name="connsiteY9" fmla="*/ 231004 h 1340215"/>
              <a:gd name="connsiteX10" fmla="*/ 1236815 w 1236815"/>
              <a:gd name="connsiteY10" fmla="*/ 477198 h 1340215"/>
              <a:gd name="connsiteX11" fmla="*/ 1236815 w 1236815"/>
              <a:gd name="connsiteY11" fmla="*/ 863017 h 1340215"/>
              <a:gd name="connsiteX12" fmla="*/ 1094680 w 1236815"/>
              <a:gd name="connsiteY12" fmla="*/ 1109211 h 1340215"/>
              <a:gd name="connsiteX13" fmla="*/ 760552 w 1236815"/>
              <a:gd name="connsiteY13" fmla="*/ 1302121 h 1340215"/>
              <a:gd name="connsiteX14" fmla="*/ 618417 w 1236815"/>
              <a:gd name="connsiteY14" fmla="*/ 1340215 h 1340215"/>
              <a:gd name="connsiteX15" fmla="*/ 618417 w 1236815"/>
              <a:gd name="connsiteY15" fmla="*/ 1340215 h 1340215"/>
            </a:gdLst>
            <a:ahLst/>
            <a:cxnLst/>
            <a:rect l="l" t="t" r="r" b="b"/>
            <a:pathLst>
              <a:path w="1236815" h="1340215">
                <a:moveTo>
                  <a:pt x="618417" y="1340215"/>
                </a:moveTo>
                <a:cubicBezTo>
                  <a:pt x="568577" y="1340215"/>
                  <a:pt x="519434" y="1327041"/>
                  <a:pt x="476282" y="1302121"/>
                </a:cubicBezTo>
                <a:lnTo>
                  <a:pt x="142153" y="1109211"/>
                </a:lnTo>
                <a:cubicBezTo>
                  <a:pt x="54457" y="1058602"/>
                  <a:pt x="0" y="964254"/>
                  <a:pt x="0" y="863017"/>
                </a:cubicBezTo>
                <a:lnTo>
                  <a:pt x="0" y="477198"/>
                </a:lnTo>
                <a:cubicBezTo>
                  <a:pt x="0" y="375961"/>
                  <a:pt x="54457" y="281613"/>
                  <a:pt x="142135" y="231004"/>
                </a:cubicBezTo>
                <a:lnTo>
                  <a:pt x="476282" y="38094"/>
                </a:lnTo>
                <a:cubicBezTo>
                  <a:pt x="519434" y="13175"/>
                  <a:pt x="568577" y="0"/>
                  <a:pt x="618417" y="0"/>
                </a:cubicBezTo>
                <a:cubicBezTo>
                  <a:pt x="668257" y="0"/>
                  <a:pt x="717400" y="13175"/>
                  <a:pt x="760552" y="38094"/>
                </a:cubicBezTo>
                <a:lnTo>
                  <a:pt x="1094680" y="231004"/>
                </a:lnTo>
                <a:cubicBezTo>
                  <a:pt x="1182358" y="281632"/>
                  <a:pt x="1236815" y="375961"/>
                  <a:pt x="1236815" y="477198"/>
                </a:cubicBezTo>
                <a:lnTo>
                  <a:pt x="1236815" y="863017"/>
                </a:lnTo>
                <a:cubicBezTo>
                  <a:pt x="1236815" y="964254"/>
                  <a:pt x="1182358" y="1058602"/>
                  <a:pt x="1094680" y="1109211"/>
                </a:cubicBezTo>
                <a:lnTo>
                  <a:pt x="760552" y="1302121"/>
                </a:lnTo>
                <a:cubicBezTo>
                  <a:pt x="717400" y="1327041"/>
                  <a:pt x="668238" y="1340215"/>
                  <a:pt x="618417" y="1340215"/>
                </a:cubicBezTo>
                <a:cubicBezTo>
                  <a:pt x="618417" y="1340215"/>
                  <a:pt x="618417" y="1340215"/>
                  <a:pt x="618417" y="134021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4000">
                <a:schemeClr val="accent1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3"/>
            </p:custDataLst>
          </p:nvPr>
        </p:nvSpPr>
        <p:spPr>
          <a:xfrm>
            <a:off x="3599967" y="2901254"/>
            <a:ext cx="699831" cy="3482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4"/>
            </p:custDataLst>
          </p:nvPr>
        </p:nvSpPr>
        <p:spPr>
          <a:xfrm>
            <a:off x="3599967" y="3752654"/>
            <a:ext cx="699831" cy="3482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5"/>
            </p:custDataLst>
          </p:nvPr>
        </p:nvSpPr>
        <p:spPr>
          <a:xfrm>
            <a:off x="4299799" y="2840185"/>
            <a:ext cx="3025654" cy="783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OPPOSans H" panose="00020600040101010101" charset="-122"/>
              </a:rPr>
              <a:t>系统</a:t>
            </a:r>
            <a:r>
              <a:rPr kumimoji="1" lang="zh-CN" altLang="en-US" sz="1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OPPOSans H" panose="00020600040101010101" charset="-122"/>
              </a:rPr>
              <a:t>背景调查与分析</a:t>
            </a:r>
            <a:endParaRPr kumimoji="1" lang="zh-CN" altLang="en-US" sz="1800" b="1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OPPOSans H" panose="00020600040101010101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6"/>
            </p:custDataLst>
          </p:nvPr>
        </p:nvSpPr>
        <p:spPr>
          <a:xfrm>
            <a:off x="4299799" y="3694449"/>
            <a:ext cx="3025654" cy="783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b="1"/>
              <a:t>数据</a:t>
            </a:r>
            <a:r>
              <a:rPr kumimoji="1" lang="zh-CN" altLang="en-US" b="1"/>
              <a:t>库系统设计</a:t>
            </a:r>
            <a:endParaRPr kumimoji="1" lang="zh-CN" altLang="en-US" b="1"/>
          </a:p>
        </p:txBody>
      </p:sp>
      <p:sp>
        <p:nvSpPr>
          <p:cNvPr id="18" name="标题 1"/>
          <p:cNvSpPr txBox="1"/>
          <p:nvPr>
            <p:custDataLst>
              <p:tags r:id="rId7"/>
            </p:custDataLst>
          </p:nvPr>
        </p:nvSpPr>
        <p:spPr>
          <a:xfrm>
            <a:off x="7708250" y="2793021"/>
            <a:ext cx="516412" cy="559585"/>
          </a:xfrm>
          <a:custGeom>
            <a:avLst/>
            <a:gdLst>
              <a:gd name="connsiteX0" fmla="*/ 618417 w 1236815"/>
              <a:gd name="connsiteY0" fmla="*/ 1340215 h 1340215"/>
              <a:gd name="connsiteX1" fmla="*/ 476282 w 1236815"/>
              <a:gd name="connsiteY1" fmla="*/ 1302121 h 1340215"/>
              <a:gd name="connsiteX2" fmla="*/ 142153 w 1236815"/>
              <a:gd name="connsiteY2" fmla="*/ 1109211 h 1340215"/>
              <a:gd name="connsiteX3" fmla="*/ 0 w 1236815"/>
              <a:gd name="connsiteY3" fmla="*/ 863017 h 1340215"/>
              <a:gd name="connsiteX4" fmla="*/ 0 w 1236815"/>
              <a:gd name="connsiteY4" fmla="*/ 477198 h 1340215"/>
              <a:gd name="connsiteX5" fmla="*/ 142135 w 1236815"/>
              <a:gd name="connsiteY5" fmla="*/ 231004 h 1340215"/>
              <a:gd name="connsiteX6" fmla="*/ 476282 w 1236815"/>
              <a:gd name="connsiteY6" fmla="*/ 38094 h 1340215"/>
              <a:gd name="connsiteX7" fmla="*/ 618417 w 1236815"/>
              <a:gd name="connsiteY7" fmla="*/ 0 h 1340215"/>
              <a:gd name="connsiteX8" fmla="*/ 760552 w 1236815"/>
              <a:gd name="connsiteY8" fmla="*/ 38094 h 1340215"/>
              <a:gd name="connsiteX9" fmla="*/ 1094680 w 1236815"/>
              <a:gd name="connsiteY9" fmla="*/ 231004 h 1340215"/>
              <a:gd name="connsiteX10" fmla="*/ 1236815 w 1236815"/>
              <a:gd name="connsiteY10" fmla="*/ 477198 h 1340215"/>
              <a:gd name="connsiteX11" fmla="*/ 1236815 w 1236815"/>
              <a:gd name="connsiteY11" fmla="*/ 863017 h 1340215"/>
              <a:gd name="connsiteX12" fmla="*/ 1094680 w 1236815"/>
              <a:gd name="connsiteY12" fmla="*/ 1109211 h 1340215"/>
              <a:gd name="connsiteX13" fmla="*/ 760552 w 1236815"/>
              <a:gd name="connsiteY13" fmla="*/ 1302121 h 1340215"/>
              <a:gd name="connsiteX14" fmla="*/ 618417 w 1236815"/>
              <a:gd name="connsiteY14" fmla="*/ 1340215 h 1340215"/>
              <a:gd name="connsiteX15" fmla="*/ 618417 w 1236815"/>
              <a:gd name="connsiteY15" fmla="*/ 1340215 h 1340215"/>
            </a:gdLst>
            <a:ahLst/>
            <a:cxnLst/>
            <a:rect l="l" t="t" r="r" b="b"/>
            <a:pathLst>
              <a:path w="1236815" h="1340215">
                <a:moveTo>
                  <a:pt x="618417" y="1340215"/>
                </a:moveTo>
                <a:cubicBezTo>
                  <a:pt x="568577" y="1340215"/>
                  <a:pt x="519434" y="1327041"/>
                  <a:pt x="476282" y="1302121"/>
                </a:cubicBezTo>
                <a:lnTo>
                  <a:pt x="142153" y="1109211"/>
                </a:lnTo>
                <a:cubicBezTo>
                  <a:pt x="54457" y="1058602"/>
                  <a:pt x="0" y="964254"/>
                  <a:pt x="0" y="863017"/>
                </a:cubicBezTo>
                <a:lnTo>
                  <a:pt x="0" y="477198"/>
                </a:lnTo>
                <a:cubicBezTo>
                  <a:pt x="0" y="375961"/>
                  <a:pt x="54457" y="281613"/>
                  <a:pt x="142135" y="231004"/>
                </a:cubicBezTo>
                <a:lnTo>
                  <a:pt x="476282" y="38094"/>
                </a:lnTo>
                <a:cubicBezTo>
                  <a:pt x="519434" y="13175"/>
                  <a:pt x="568577" y="0"/>
                  <a:pt x="618417" y="0"/>
                </a:cubicBezTo>
                <a:cubicBezTo>
                  <a:pt x="668257" y="0"/>
                  <a:pt x="717400" y="13175"/>
                  <a:pt x="760552" y="38094"/>
                </a:cubicBezTo>
                <a:lnTo>
                  <a:pt x="1094680" y="231004"/>
                </a:lnTo>
                <a:cubicBezTo>
                  <a:pt x="1182358" y="281632"/>
                  <a:pt x="1236815" y="375961"/>
                  <a:pt x="1236815" y="477198"/>
                </a:cubicBezTo>
                <a:lnTo>
                  <a:pt x="1236815" y="863017"/>
                </a:lnTo>
                <a:cubicBezTo>
                  <a:pt x="1236815" y="964254"/>
                  <a:pt x="1182358" y="1058602"/>
                  <a:pt x="1094680" y="1109211"/>
                </a:cubicBezTo>
                <a:lnTo>
                  <a:pt x="760552" y="1302121"/>
                </a:lnTo>
                <a:cubicBezTo>
                  <a:pt x="717400" y="1327041"/>
                  <a:pt x="668238" y="1340215"/>
                  <a:pt x="618417" y="1340215"/>
                </a:cubicBezTo>
                <a:cubicBezTo>
                  <a:pt x="618417" y="1340215"/>
                  <a:pt x="618417" y="1340215"/>
                  <a:pt x="618417" y="134021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4000">
                <a:schemeClr val="accent1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8"/>
            </p:custDataLst>
          </p:nvPr>
        </p:nvSpPr>
        <p:spPr>
          <a:xfrm>
            <a:off x="7627665" y="2898664"/>
            <a:ext cx="699831" cy="3482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9"/>
            </p:custDataLst>
          </p:nvPr>
        </p:nvSpPr>
        <p:spPr>
          <a:xfrm>
            <a:off x="8327497" y="2852871"/>
            <a:ext cx="3025654" cy="783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b="1"/>
              <a:t>商城系统设计</a:t>
            </a:r>
            <a:endParaRPr kumimoji="1" lang="zh-CN" altLang="en-US" b="1"/>
          </a:p>
        </p:txBody>
      </p:sp>
      <p:sp>
        <p:nvSpPr>
          <p:cNvPr id="21" name="标题 1"/>
          <p:cNvSpPr txBox="1"/>
          <p:nvPr>
            <p:custDataLst>
              <p:tags r:id="rId10"/>
            </p:custDataLst>
          </p:nvPr>
        </p:nvSpPr>
        <p:spPr>
          <a:xfrm>
            <a:off x="7708250" y="3642213"/>
            <a:ext cx="516412" cy="559585"/>
          </a:xfrm>
          <a:custGeom>
            <a:avLst/>
            <a:gdLst>
              <a:gd name="connsiteX0" fmla="*/ 618417 w 1236815"/>
              <a:gd name="connsiteY0" fmla="*/ 1340215 h 1340215"/>
              <a:gd name="connsiteX1" fmla="*/ 476282 w 1236815"/>
              <a:gd name="connsiteY1" fmla="*/ 1302121 h 1340215"/>
              <a:gd name="connsiteX2" fmla="*/ 142153 w 1236815"/>
              <a:gd name="connsiteY2" fmla="*/ 1109211 h 1340215"/>
              <a:gd name="connsiteX3" fmla="*/ 0 w 1236815"/>
              <a:gd name="connsiteY3" fmla="*/ 863017 h 1340215"/>
              <a:gd name="connsiteX4" fmla="*/ 0 w 1236815"/>
              <a:gd name="connsiteY4" fmla="*/ 477198 h 1340215"/>
              <a:gd name="connsiteX5" fmla="*/ 142135 w 1236815"/>
              <a:gd name="connsiteY5" fmla="*/ 231004 h 1340215"/>
              <a:gd name="connsiteX6" fmla="*/ 476282 w 1236815"/>
              <a:gd name="connsiteY6" fmla="*/ 38094 h 1340215"/>
              <a:gd name="connsiteX7" fmla="*/ 618417 w 1236815"/>
              <a:gd name="connsiteY7" fmla="*/ 0 h 1340215"/>
              <a:gd name="connsiteX8" fmla="*/ 760552 w 1236815"/>
              <a:gd name="connsiteY8" fmla="*/ 38094 h 1340215"/>
              <a:gd name="connsiteX9" fmla="*/ 1094680 w 1236815"/>
              <a:gd name="connsiteY9" fmla="*/ 231004 h 1340215"/>
              <a:gd name="connsiteX10" fmla="*/ 1236815 w 1236815"/>
              <a:gd name="connsiteY10" fmla="*/ 477198 h 1340215"/>
              <a:gd name="connsiteX11" fmla="*/ 1236815 w 1236815"/>
              <a:gd name="connsiteY11" fmla="*/ 863017 h 1340215"/>
              <a:gd name="connsiteX12" fmla="*/ 1094680 w 1236815"/>
              <a:gd name="connsiteY12" fmla="*/ 1109211 h 1340215"/>
              <a:gd name="connsiteX13" fmla="*/ 760552 w 1236815"/>
              <a:gd name="connsiteY13" fmla="*/ 1302121 h 1340215"/>
              <a:gd name="connsiteX14" fmla="*/ 618417 w 1236815"/>
              <a:gd name="connsiteY14" fmla="*/ 1340215 h 1340215"/>
              <a:gd name="connsiteX15" fmla="*/ 618417 w 1236815"/>
              <a:gd name="connsiteY15" fmla="*/ 1340215 h 1340215"/>
            </a:gdLst>
            <a:ahLst/>
            <a:cxnLst/>
            <a:rect l="l" t="t" r="r" b="b"/>
            <a:pathLst>
              <a:path w="1236815" h="1340215">
                <a:moveTo>
                  <a:pt x="618417" y="1340215"/>
                </a:moveTo>
                <a:cubicBezTo>
                  <a:pt x="568577" y="1340215"/>
                  <a:pt x="519434" y="1327041"/>
                  <a:pt x="476282" y="1302121"/>
                </a:cubicBezTo>
                <a:lnTo>
                  <a:pt x="142153" y="1109211"/>
                </a:lnTo>
                <a:cubicBezTo>
                  <a:pt x="54457" y="1058602"/>
                  <a:pt x="0" y="964254"/>
                  <a:pt x="0" y="863017"/>
                </a:cubicBezTo>
                <a:lnTo>
                  <a:pt x="0" y="477198"/>
                </a:lnTo>
                <a:cubicBezTo>
                  <a:pt x="0" y="375961"/>
                  <a:pt x="54457" y="281613"/>
                  <a:pt x="142135" y="231004"/>
                </a:cubicBezTo>
                <a:lnTo>
                  <a:pt x="476282" y="38094"/>
                </a:lnTo>
                <a:cubicBezTo>
                  <a:pt x="519434" y="13175"/>
                  <a:pt x="568577" y="0"/>
                  <a:pt x="618417" y="0"/>
                </a:cubicBezTo>
                <a:cubicBezTo>
                  <a:pt x="668257" y="0"/>
                  <a:pt x="717400" y="13175"/>
                  <a:pt x="760552" y="38094"/>
                </a:cubicBezTo>
                <a:lnTo>
                  <a:pt x="1094680" y="231004"/>
                </a:lnTo>
                <a:cubicBezTo>
                  <a:pt x="1182358" y="281632"/>
                  <a:pt x="1236815" y="375961"/>
                  <a:pt x="1236815" y="477198"/>
                </a:cubicBezTo>
                <a:lnTo>
                  <a:pt x="1236815" y="863017"/>
                </a:lnTo>
                <a:cubicBezTo>
                  <a:pt x="1236815" y="964254"/>
                  <a:pt x="1182358" y="1058602"/>
                  <a:pt x="1094680" y="1109211"/>
                </a:cubicBezTo>
                <a:lnTo>
                  <a:pt x="760552" y="1302121"/>
                </a:lnTo>
                <a:cubicBezTo>
                  <a:pt x="717400" y="1327041"/>
                  <a:pt x="668238" y="1340215"/>
                  <a:pt x="618417" y="1340215"/>
                </a:cubicBezTo>
                <a:cubicBezTo>
                  <a:pt x="618417" y="1340215"/>
                  <a:pt x="618417" y="1340215"/>
                  <a:pt x="618417" y="134021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4000">
                <a:schemeClr val="accent1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1"/>
            </p:custDataLst>
          </p:nvPr>
        </p:nvSpPr>
        <p:spPr>
          <a:xfrm>
            <a:off x="7627665" y="3747856"/>
            <a:ext cx="699831" cy="3482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12"/>
            </p:custDataLst>
          </p:nvPr>
        </p:nvSpPr>
        <p:spPr>
          <a:xfrm>
            <a:off x="8327497" y="3701108"/>
            <a:ext cx="3025654" cy="78399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b="1"/>
              <a:t>成果演示</a:t>
            </a:r>
            <a:endParaRPr kumimoji="1" lang="zh-CN" altLang="en-US" b="1"/>
          </a:p>
        </p:txBody>
      </p:sp>
      <p:sp>
        <p:nvSpPr>
          <p:cNvPr id="33" name="标题 1"/>
          <p:cNvSpPr txBox="1"/>
          <p:nvPr/>
        </p:nvSpPr>
        <p:spPr>
          <a:xfrm>
            <a:off x="909325" y="2441277"/>
            <a:ext cx="1015663" cy="1884490"/>
          </a:xfrm>
          <a:prstGeom prst="rect">
            <a:avLst/>
          </a:prstGeom>
          <a:noFill/>
          <a:ln>
            <a:noFill/>
          </a:ln>
        </p:spPr>
        <p:txBody>
          <a:bodyPr vert="eaVert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  录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219167" y="3237022"/>
            <a:ext cx="2395978" cy="2928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CONTENT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16212" y="0"/>
            <a:ext cx="121595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19485" y="529315"/>
            <a:ext cx="11153030" cy="5932445"/>
          </a:xfrm>
          <a:prstGeom prst="rect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18719" y="-467819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564840" y="-564840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0249017" y="5028074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10408512" y="5089026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6234391">
            <a:off x="278428" y="2653949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1981419">
            <a:off x="748785" y="2162542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675658">
            <a:off x="11519286" y="4519981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1981419">
            <a:off x="9580868" y="6428140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8847109">
            <a:off x="-378289" y="6274208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9569854">
            <a:off x="11134731" y="-1337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9569854">
            <a:off x="11131831" y="296419"/>
            <a:ext cx="1801347" cy="216982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05378" y="884447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097369" y="949683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8847109">
            <a:off x="-298540" y="6860254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276697" y="1452092"/>
            <a:ext cx="3687928" cy="16745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54521" y="3126640"/>
            <a:ext cx="9882958" cy="24695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OPPOSans H" panose="00020600040101010101" charset="-122"/>
              </a:rPr>
              <a:t>系统</a:t>
            </a:r>
            <a:r>
              <a:rPr kumimoji="1" lang="zh-CN" altLang="en-US" sz="6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OPPOSans H" panose="00020600040101010101" charset="-122"/>
              </a:rPr>
              <a:t>背景的调查与分析</a:t>
            </a:r>
            <a:endParaRPr kumimoji="1" lang="zh-CN" altLang="en-US" sz="6600" b="1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OPPOSans H" panose="00020600040101010101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1962455" y="5661407"/>
            <a:ext cx="8267090" cy="45719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964625" y="-524347"/>
            <a:ext cx="3242509" cy="36509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687701"/>
            <a:ext cx="7042258" cy="11639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600"/>
              <a:t>中山大学百年校庆是学校历史上的重要里程碑，同时也是传播中山大学文化和精神的契机。为此，学校推出了系列文创产品，包括书籍、纪念品、服饰、配饰等，受到师生校友的广泛关注。通过建设一个线上文创商城，不仅能够方便师生和校友购买文创产品，还能为学校文化宣传和资金募集提供平台支持。</a:t>
            </a:r>
            <a:endParaRPr kumimoji="1" lang="zh-CN" altLang="en-US" sz="1600"/>
          </a:p>
        </p:txBody>
      </p:sp>
      <p:sp>
        <p:nvSpPr>
          <p:cNvPr id="4" name="标题 1"/>
          <p:cNvSpPr txBox="1"/>
          <p:nvPr/>
        </p:nvSpPr>
        <p:spPr>
          <a:xfrm>
            <a:off x="671704" y="1345661"/>
            <a:ext cx="702997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项目背景</a:t>
            </a:r>
            <a:endParaRPr kumimoji="1" lang="zh-CN" altLang="en-US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100000"/>
          </a:blip>
          <a:srcRect l="29395" r="29395"/>
          <a:stretch>
            <a:fillRect/>
          </a:stretch>
        </p:blipFill>
        <p:spPr>
          <a:xfrm>
            <a:off x="7942882" y="1200581"/>
            <a:ext cx="3576019" cy="4863239"/>
          </a:xfrm>
          <a:custGeom>
            <a:avLst/>
            <a:gdLst/>
            <a:ahLst/>
            <a:cxnLst/>
            <a:rect l="l" t="t" r="r" b="b"/>
            <a:pathLst>
              <a:path w="3576019" h="4863239">
                <a:moveTo>
                  <a:pt x="97554" y="0"/>
                </a:moveTo>
                <a:lnTo>
                  <a:pt x="3478465" y="0"/>
                </a:lnTo>
                <a:cubicBezTo>
                  <a:pt x="3532343" y="0"/>
                  <a:pt x="3576019" y="43676"/>
                  <a:pt x="3576019" y="97554"/>
                </a:cubicBezTo>
                <a:lnTo>
                  <a:pt x="3576019" y="4765685"/>
                </a:lnTo>
                <a:cubicBezTo>
                  <a:pt x="3576019" y="4819563"/>
                  <a:pt x="3532343" y="4863239"/>
                  <a:pt x="3478465" y="4863239"/>
                </a:cubicBezTo>
                <a:lnTo>
                  <a:pt x="97554" y="4863239"/>
                </a:lnTo>
                <a:cubicBezTo>
                  <a:pt x="43676" y="4863239"/>
                  <a:pt x="0" y="4819563"/>
                  <a:pt x="0" y="4765685"/>
                </a:cubicBezTo>
                <a:lnTo>
                  <a:pt x="0" y="97554"/>
                </a:lnTo>
                <a:cubicBezTo>
                  <a:pt x="0" y="43676"/>
                  <a:pt x="43676" y="0"/>
                  <a:pt x="9755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761135" y="3143671"/>
            <a:ext cx="8320871" cy="2805634"/>
          </a:xfrm>
          <a:prstGeom prst="roundRect">
            <a:avLst>
              <a:gd name="adj" fmla="val 2728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3202530"/>
            <a:ext cx="8351864" cy="2692961"/>
          </a:xfrm>
          <a:prstGeom prst="roundRect">
            <a:avLst>
              <a:gd name="adj" fmla="val 272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33004" y="3871814"/>
            <a:ext cx="3538995" cy="17059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ea typeface="+mn-lt"/>
                <a:cs typeface="Source Han Sans" panose="020B0500000000000000" charset="-122"/>
              </a:rPr>
              <a:t>面向中山大学校内外的师生、校友以及文创产品爱好者。</a:t>
            </a:r>
            <a:endParaRPr kumimoji="1" lang="zh-CN" altLang="en-US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ea typeface="+mn-lt"/>
              <a:cs typeface="Source Han Sans" panose="020B05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033004" y="3481320"/>
            <a:ext cx="3538995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用户群体</a:t>
            </a:r>
            <a:endParaRPr kumimoji="1" lang="zh-CN" altLang="en-US" sz="1600" b="1">
              <a:ln w="12700">
                <a:noFill/>
              </a:ln>
              <a:solidFill>
                <a:srgbClr val="FFFFFF">
                  <a:alpha val="100000"/>
                </a:srgbClr>
              </a:solidFill>
              <a:ea typeface="+mn-lt"/>
              <a:cs typeface="Source Han Sans CN Bold" panose="020B08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930828" y="3871814"/>
            <a:ext cx="3538995" cy="17059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ea typeface="+mn-lt"/>
                <a:cs typeface="Source Han Sans" panose="020B0500000000000000" charset="-122"/>
              </a:rPr>
              <a:t>设计一个稳定、易用、高效的线上商城系统，支持商品展示、用户交互、订单管理和支付功能。</a:t>
            </a:r>
            <a:endParaRPr kumimoji="1" lang="zh-CN" altLang="en-US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ea typeface="+mn-lt"/>
              <a:cs typeface="Source Han Sans" panose="020B05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4930775" y="3480435"/>
            <a:ext cx="3538855" cy="3086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  <a:buClrTx/>
              <a:buSzTx/>
              <a:buFontTx/>
            </a:pPr>
            <a:r>
              <a:rPr kumimoji="1" lang="zh-CN" altLang="en-US" sz="16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系统设计目标</a:t>
            </a:r>
            <a:endParaRPr kumimoji="1" lang="zh-CN" altLang="en-US" sz="1600" b="1">
              <a:ln w="12700">
                <a:noFill/>
              </a:ln>
              <a:solidFill>
                <a:srgbClr val="FFFFFF">
                  <a:alpha val="100000"/>
                </a:srgbClr>
              </a:solidFill>
              <a:ea typeface="+mn-lt"/>
              <a:cs typeface="Source Han Sans CN Bold" panose="020B08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8813111" y="3290161"/>
            <a:ext cx="106680" cy="10668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/>
              <a:t>背景分析</a:t>
            </a:r>
            <a:endParaRPr kumimoji="1" lang="zh-CN" altLang="en-US" sz="3200" b="1"/>
          </a:p>
        </p:txBody>
      </p:sp>
      <p:sp>
        <p:nvSpPr>
          <p:cNvPr id="14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 l="28912" r="28912"/>
          <a:stretch>
            <a:fillRect/>
          </a:stretch>
        </p:blipFill>
        <p:spPr>
          <a:xfrm>
            <a:off x="7440753" y="1475531"/>
            <a:ext cx="4078147" cy="5399590"/>
          </a:xfrm>
          <a:custGeom>
            <a:avLst/>
            <a:gdLst/>
            <a:ahLst/>
            <a:cxnLst/>
            <a:rect l="l" t="t" r="r" b="b"/>
            <a:pathLst>
              <a:path w="4076700" h="5397500">
                <a:moveTo>
                  <a:pt x="0" y="0"/>
                </a:moveTo>
                <a:lnTo>
                  <a:pt x="4078147" y="0"/>
                </a:lnTo>
                <a:lnTo>
                  <a:pt x="4078147" y="5399590"/>
                </a:lnTo>
                <a:lnTo>
                  <a:pt x="0" y="539959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440753" y="1475531"/>
            <a:ext cx="4078147" cy="5399590"/>
          </a:xfrm>
          <a:prstGeom prst="rect">
            <a:avLst/>
          </a:prstGeom>
          <a:solidFill>
            <a:schemeClr val="bg1">
              <a:alpha val="6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660399" y="2150962"/>
            <a:ext cx="10370273" cy="179793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660399" y="2476982"/>
            <a:ext cx="6625381" cy="12732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/>
              <a:t>目前，市场上大多数高校文创商品以线下销售或通过简单的电商平台（如淘宝、京东）售卖为主，缺乏专属的线上商城系统</a:t>
            </a:r>
            <a:endParaRPr kumimoji="1" lang="zh-CN" altLang="en-US" sz="1400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660399" y="1423685"/>
            <a:ext cx="6633258" cy="6272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b="1"/>
              <a:t>文创商城现状</a:t>
            </a:r>
            <a:endParaRPr kumimoji="1" lang="zh-CN" altLang="en-US" sz="1600" b="1"/>
          </a:p>
        </p:txBody>
      </p:sp>
      <p:sp>
        <p:nvSpPr>
          <p:cNvPr id="8" name="标题 1"/>
          <p:cNvSpPr txBox="1"/>
          <p:nvPr/>
        </p:nvSpPr>
        <p:spPr>
          <a:xfrm>
            <a:off x="9966962" y="4866640"/>
            <a:ext cx="1063710" cy="1106072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551180" y="4585450"/>
            <a:ext cx="6631651" cy="76169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b="1"/>
              <a:t>中大文创商城通过专属设计，可以将平台打造成一个既能满足用户购物需求，又能展示中山大学文化特色的平台，兼顾实用性和文化传播功能。</a:t>
            </a:r>
            <a:endParaRPr kumimoji="1" lang="zh-CN" altLang="en-US" sz="1400" b="1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551180" y="4149151"/>
            <a:ext cx="6631651" cy="3830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b="1"/>
              <a:t>差异化优势</a:t>
            </a:r>
            <a:endParaRPr kumimoji="1" lang="zh-CN" altLang="en-US" sz="1600" b="1"/>
          </a:p>
        </p:txBody>
      </p:sp>
      <p:sp>
        <p:nvSpPr>
          <p:cNvPr id="11" name="标题 1"/>
          <p:cNvSpPr txBox="1"/>
          <p:nvPr>
            <p:custDataLst>
              <p:tags r:id="rId7"/>
            </p:custDataLst>
          </p:nvPr>
        </p:nvSpPr>
        <p:spPr>
          <a:xfrm>
            <a:off x="551180" y="6013755"/>
            <a:ext cx="6631651" cy="76169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8"/>
            </p:custDataLst>
          </p:nvPr>
        </p:nvSpPr>
        <p:spPr>
          <a:xfrm>
            <a:off x="551180" y="5577456"/>
            <a:ext cx="6631651" cy="3830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/>
              <a:t>市场调查</a:t>
            </a:r>
            <a:endParaRPr kumimoji="1" lang="zh-CN" altLang="en-US" sz="3200" b="1"/>
          </a:p>
        </p:txBody>
      </p:sp>
      <p:sp>
        <p:nvSpPr>
          <p:cNvPr id="14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16212" y="0"/>
            <a:ext cx="121595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19485" y="529315"/>
            <a:ext cx="11153030" cy="5932445"/>
          </a:xfrm>
          <a:prstGeom prst="rect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18719" y="-467819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564840" y="-564840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0249017" y="5028074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10408512" y="5089026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6234391">
            <a:off x="278428" y="2653949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1981419">
            <a:off x="748785" y="2162542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675658">
            <a:off x="11519286" y="4519981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1981419">
            <a:off x="9580868" y="6428140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8847109">
            <a:off x="-378289" y="6274208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9569854">
            <a:off x="11134731" y="-1337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9569854">
            <a:off x="11131831" y="296419"/>
            <a:ext cx="1801347" cy="216982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05378" y="884447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097369" y="949683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8847109">
            <a:off x="-298540" y="6860254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276697" y="1452092"/>
            <a:ext cx="3687928" cy="16745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54521" y="3126640"/>
            <a:ext cx="9882958" cy="24695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6600" b="1"/>
              <a:t>商城系统设计</a:t>
            </a:r>
            <a:endParaRPr kumimoji="1" lang="zh-CN" altLang="en-US" sz="6600" b="1"/>
          </a:p>
        </p:txBody>
      </p:sp>
      <p:sp>
        <p:nvSpPr>
          <p:cNvPr id="20" name="标题 1"/>
          <p:cNvSpPr txBox="1"/>
          <p:nvPr/>
        </p:nvSpPr>
        <p:spPr>
          <a:xfrm>
            <a:off x="1962455" y="5661407"/>
            <a:ext cx="8267090" cy="45719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964625" y="-524347"/>
            <a:ext cx="3242509" cy="36509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69469" y="1407303"/>
            <a:ext cx="1008207" cy="474832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eaVert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1"/>
            </p:custDataLst>
          </p:nvPr>
        </p:nvSpPr>
        <p:spPr>
          <a:xfrm>
            <a:off x="8184515" y="1484630"/>
            <a:ext cx="2959735" cy="2768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支付服务</a:t>
            </a:r>
            <a:endParaRPr kumimoji="1"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" name="标题 1"/>
          <p:cNvSpPr txBox="1"/>
          <p:nvPr>
            <p:custDataLst>
              <p:tags r:id="rId2"/>
            </p:custDataLst>
          </p:nvPr>
        </p:nvSpPr>
        <p:spPr>
          <a:xfrm>
            <a:off x="8184515" y="3038475"/>
            <a:ext cx="2959735" cy="2768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结算服务</a:t>
            </a:r>
            <a:endParaRPr kumimoji="1"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9" name="标题 1"/>
          <p:cNvSpPr txBox="1"/>
          <p:nvPr>
            <p:custDataLst>
              <p:tags r:id="rId3"/>
            </p:custDataLst>
          </p:nvPr>
        </p:nvSpPr>
        <p:spPr>
          <a:xfrm>
            <a:off x="8184515" y="4592955"/>
            <a:ext cx="2959735" cy="2768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订单服务</a:t>
            </a:r>
            <a:endParaRPr kumimoji="1"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0" name="标题 1"/>
          <p:cNvSpPr txBox="1"/>
          <p:nvPr>
            <p:custDataLst>
              <p:tags r:id="rId4"/>
            </p:custDataLst>
          </p:nvPr>
        </p:nvSpPr>
        <p:spPr>
          <a:xfrm>
            <a:off x="8184515" y="1813560"/>
            <a:ext cx="2956560" cy="11156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600"/>
              <a:t>提供支付接口整合，由于项目只是演示，所以使用模拟支付</a:t>
            </a:r>
            <a:r>
              <a:rPr kumimoji="1" lang="zh-CN" altLang="en-US" sz="1600"/>
              <a:t>接口，处理支付请求并记录支付日志</a:t>
            </a:r>
            <a:endParaRPr kumimoji="1" lang="zh-CN" altLang="en-US" sz="1600"/>
          </a:p>
        </p:txBody>
      </p:sp>
      <p:sp>
        <p:nvSpPr>
          <p:cNvPr id="11" name="标题 1"/>
          <p:cNvSpPr txBox="1"/>
          <p:nvPr>
            <p:custDataLst>
              <p:tags r:id="rId5"/>
            </p:custDataLst>
          </p:nvPr>
        </p:nvSpPr>
        <p:spPr>
          <a:xfrm>
            <a:off x="8184515" y="3368040"/>
            <a:ext cx="2956560" cy="11156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600"/>
              <a:t>根据购物车生成订单结算信息，包括商品总价费用计算。</a:t>
            </a:r>
            <a:endParaRPr kumimoji="1" lang="zh-CN" altLang="en-US" sz="1600"/>
          </a:p>
        </p:txBody>
      </p:sp>
      <p:sp>
        <p:nvSpPr>
          <p:cNvPr id="12" name="标题 1"/>
          <p:cNvSpPr txBox="1"/>
          <p:nvPr>
            <p:custDataLst>
              <p:tags r:id="rId6"/>
            </p:custDataLst>
          </p:nvPr>
        </p:nvSpPr>
        <p:spPr>
          <a:xfrm>
            <a:off x="8184515" y="4921885"/>
            <a:ext cx="2956560" cy="11156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600"/>
              <a:t>负责订单的生成、状态更新（如已下单、已支付、已取消）及查询功能。</a:t>
            </a:r>
            <a:endParaRPr kumimoji="1" lang="zh-CN" altLang="en-US" sz="1600"/>
          </a:p>
        </p:txBody>
      </p:sp>
      <p:sp>
        <p:nvSpPr>
          <p:cNvPr id="13" name="标题 1"/>
          <p:cNvSpPr txBox="1"/>
          <p:nvPr>
            <p:custDataLst>
              <p:tags r:id="rId7"/>
            </p:custDataLst>
          </p:nvPr>
        </p:nvSpPr>
        <p:spPr>
          <a:xfrm>
            <a:off x="7971155" y="1579245"/>
            <a:ext cx="76200" cy="11811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8"/>
            </p:custDataLst>
          </p:nvPr>
        </p:nvSpPr>
        <p:spPr>
          <a:xfrm>
            <a:off x="7971155" y="3133725"/>
            <a:ext cx="76200" cy="11811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9"/>
            </p:custDataLst>
          </p:nvPr>
        </p:nvSpPr>
        <p:spPr>
          <a:xfrm>
            <a:off x="7971155" y="4688205"/>
            <a:ext cx="76200" cy="11811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/>
              <a:t>架构设计</a:t>
            </a:r>
            <a:endParaRPr kumimoji="1" lang="zh-CN" altLang="en-US" sz="3200" b="1"/>
          </a:p>
        </p:txBody>
      </p:sp>
      <p:sp>
        <p:nvSpPr>
          <p:cNvPr id="17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48310" y="176466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2"/>
                </a:solidFill>
              </a:rPr>
              <a:t>整体架构</a:t>
            </a:r>
            <a:endParaRPr lang="zh-CN" altLang="en-US">
              <a:solidFill>
                <a:schemeClr val="bg2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3855" y="2204720"/>
            <a:ext cx="2669540" cy="3477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系统采用</a:t>
            </a:r>
            <a:r>
              <a:rPr lang="en-US" altLang="zh-CN"/>
              <a:t> </a:t>
            </a:r>
            <a:r>
              <a:rPr lang="zh-CN" altLang="en-US"/>
              <a:t>微服务架构，将功能模块化，每个模块独立部署、运行，并通过轻量级的通信方式（如</a:t>
            </a:r>
            <a:r>
              <a:rPr lang="en-US" altLang="zh-CN"/>
              <a:t> HTTP</a:t>
            </a:r>
            <a:r>
              <a:rPr lang="zh-CN" altLang="en-US"/>
              <a:t>和</a:t>
            </a:r>
            <a:r>
              <a:rPr lang="en-US" altLang="zh-CN"/>
              <a:t>RPC </a:t>
            </a:r>
            <a:r>
              <a:rPr lang="zh-CN" altLang="en-US"/>
              <a:t>接口）实现交互。</a:t>
            </a:r>
            <a:endParaRPr lang="zh-CN" altLang="en-US"/>
          </a:p>
        </p:txBody>
      </p:sp>
      <p:sp>
        <p:nvSpPr>
          <p:cNvPr id="20" name="标题 1"/>
          <p:cNvSpPr txBox="1"/>
          <p:nvPr>
            <p:custDataLst>
              <p:tags r:id="rId10"/>
            </p:custDataLst>
          </p:nvPr>
        </p:nvSpPr>
        <p:spPr>
          <a:xfrm>
            <a:off x="4512310" y="1475105"/>
            <a:ext cx="3088005" cy="2127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p>
            <a:pPr algn="l">
              <a:lnSpc>
                <a:spcPct val="100000"/>
              </a:lnSpc>
            </a:pPr>
            <a:r>
              <a:rPr kumimoji="1"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用户服务</a:t>
            </a:r>
            <a:endParaRPr kumimoji="1"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1" name="标题 1"/>
          <p:cNvSpPr txBox="1"/>
          <p:nvPr>
            <p:custDataLst>
              <p:tags r:id="rId11"/>
            </p:custDataLst>
          </p:nvPr>
        </p:nvSpPr>
        <p:spPr>
          <a:xfrm>
            <a:off x="4512310" y="3028950"/>
            <a:ext cx="3088005" cy="2127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p>
            <a:pPr algn="l">
              <a:lnSpc>
                <a:spcPct val="100000"/>
              </a:lnSpc>
            </a:pPr>
            <a:r>
              <a:rPr kumimoji="1"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产品服务</a:t>
            </a:r>
            <a:endParaRPr kumimoji="1"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2" name="标题 1"/>
          <p:cNvSpPr txBox="1"/>
          <p:nvPr>
            <p:custDataLst>
              <p:tags r:id="rId12"/>
            </p:custDataLst>
          </p:nvPr>
        </p:nvSpPr>
        <p:spPr>
          <a:xfrm>
            <a:off x="4512310" y="4583430"/>
            <a:ext cx="3088005" cy="2127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p>
            <a:pPr algn="l">
              <a:lnSpc>
                <a:spcPct val="100000"/>
              </a:lnSpc>
            </a:pPr>
            <a:r>
              <a:rPr kumimoji="1"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购物车服务</a:t>
            </a:r>
            <a:endParaRPr kumimoji="1"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3" name="标题 1"/>
          <p:cNvSpPr txBox="1"/>
          <p:nvPr>
            <p:custDataLst>
              <p:tags r:id="rId13"/>
            </p:custDataLst>
          </p:nvPr>
        </p:nvSpPr>
        <p:spPr>
          <a:xfrm>
            <a:off x="4512310" y="1804035"/>
            <a:ext cx="3085465" cy="11677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50000"/>
              </a:lnSpc>
            </a:pPr>
            <a:r>
              <a:rPr kumimoji="1" lang="zh-CN" altLang="en-US" sz="1400"/>
              <a:t>实现用户注册、登录、权限验证等功能，支持密码加密存储，确保安全性。</a:t>
            </a:r>
            <a:endParaRPr kumimoji="1" lang="zh-CN" altLang="en-US" sz="1400"/>
          </a:p>
        </p:txBody>
      </p:sp>
      <p:sp>
        <p:nvSpPr>
          <p:cNvPr id="24" name="标题 1"/>
          <p:cNvSpPr txBox="1"/>
          <p:nvPr>
            <p:custDataLst>
              <p:tags r:id="rId14"/>
            </p:custDataLst>
          </p:nvPr>
        </p:nvSpPr>
        <p:spPr>
          <a:xfrm>
            <a:off x="4512310" y="3358515"/>
            <a:ext cx="3085465" cy="11677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50000"/>
              </a:lnSpc>
            </a:pPr>
            <a:r>
              <a:rPr kumimoji="1" lang="zh-CN" altLang="en-US" sz="1600"/>
              <a:t>负责商品及分类信息的查询和管理，支持多条件搜索（如分类、关键词）</a:t>
            </a:r>
            <a:endParaRPr kumimoji="1" lang="zh-CN" altLang="en-US" sz="1600"/>
          </a:p>
        </p:txBody>
      </p:sp>
      <p:sp>
        <p:nvSpPr>
          <p:cNvPr id="25" name="标题 1"/>
          <p:cNvSpPr txBox="1"/>
          <p:nvPr>
            <p:custDataLst>
              <p:tags r:id="rId15"/>
            </p:custDataLst>
          </p:nvPr>
        </p:nvSpPr>
        <p:spPr>
          <a:xfrm>
            <a:off x="4512310" y="4912360"/>
            <a:ext cx="3085465" cy="11677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p>
            <a:pPr algn="l">
              <a:lnSpc>
                <a:spcPct val="150000"/>
              </a:lnSpc>
            </a:pPr>
            <a:r>
              <a:rPr kumimoji="1" lang="zh-CN" altLang="en-US" sz="1600"/>
              <a:t>实现用户购物车的增删改查功能，支持与用户服务和产品服务的交互。</a:t>
            </a:r>
            <a:endParaRPr kumimoji="1" lang="zh-CN" altLang="en-US" sz="1600"/>
          </a:p>
        </p:txBody>
      </p:sp>
      <p:sp>
        <p:nvSpPr>
          <p:cNvPr id="26" name="标题 1"/>
          <p:cNvSpPr txBox="1"/>
          <p:nvPr>
            <p:custDataLst>
              <p:tags r:id="rId16"/>
            </p:custDataLst>
          </p:nvPr>
        </p:nvSpPr>
        <p:spPr>
          <a:xfrm>
            <a:off x="4298950" y="1569720"/>
            <a:ext cx="76200" cy="1231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17"/>
            </p:custDataLst>
          </p:nvPr>
        </p:nvSpPr>
        <p:spPr>
          <a:xfrm>
            <a:off x="4298950" y="3124200"/>
            <a:ext cx="76200" cy="1231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>
            <p:custDataLst>
              <p:tags r:id="rId18"/>
            </p:custDataLst>
          </p:nvPr>
        </p:nvSpPr>
        <p:spPr>
          <a:xfrm>
            <a:off x="4298950" y="4678680"/>
            <a:ext cx="76200" cy="12319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363855" y="42386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2"/>
                </a:solidFill>
              </a:rPr>
              <a:t>前端</a:t>
            </a:r>
            <a:r>
              <a:rPr lang="zh-CN" altLang="en-US">
                <a:solidFill>
                  <a:schemeClr val="bg2"/>
                </a:solidFill>
              </a:rPr>
              <a:t>服务</a:t>
            </a:r>
            <a:endParaRPr lang="zh-CN" altLang="en-US">
              <a:solidFill>
                <a:schemeClr val="bg2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48310" y="4869180"/>
            <a:ext cx="2585085" cy="16986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使用</a:t>
            </a:r>
            <a:r>
              <a:rPr lang="en-US" altLang="zh-CN"/>
              <a:t> Golang </a:t>
            </a:r>
            <a:r>
              <a:rPr lang="zh-CN" altLang="en-US"/>
              <a:t>的</a:t>
            </a:r>
            <a:r>
              <a:rPr lang="en-US" altLang="zh-CN"/>
              <a:t> html/template </a:t>
            </a:r>
            <a:r>
              <a:rPr lang="zh-CN" altLang="en-US"/>
              <a:t>功能生成动态页面，结合</a:t>
            </a:r>
            <a:r>
              <a:rPr lang="en-US" altLang="zh-CN"/>
              <a:t> Bootstrap </a:t>
            </a:r>
            <a:r>
              <a:rPr lang="zh-CN" altLang="en-US"/>
              <a:t>提供美观、响应式的用户界面。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6012157" y="3303910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276208" y="3867534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900000">
            <a:off x="6246101" y="3021765"/>
            <a:ext cx="3171696" cy="736997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432012" y="2723764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900000">
            <a:off x="4510153" y="3585389"/>
            <a:ext cx="3171696" cy="736997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47008" y="2774478"/>
            <a:ext cx="627553" cy="627553"/>
          </a:xfrm>
          <a:custGeom>
            <a:avLst/>
            <a:gdLst>
              <a:gd name="T0" fmla="*/ 222 w 269"/>
              <a:gd name="T1" fmla="*/ 48 h 269"/>
              <a:gd name="T2" fmla="*/ 222 w 269"/>
              <a:gd name="T3" fmla="*/ 221 h 269"/>
              <a:gd name="T4" fmla="*/ 48 w 269"/>
              <a:gd name="T5" fmla="*/ 221 h 269"/>
              <a:gd name="T6" fmla="*/ 48 w 269"/>
              <a:gd name="T7" fmla="*/ 48 h 269"/>
              <a:gd name="T8" fmla="*/ 222 w 269"/>
              <a:gd name="T9" fmla="*/ 48 h 269"/>
            </a:gdLst>
            <a:ahLst/>
            <a:cxnLst/>
            <a:rect l="0" t="0" r="r" b="b"/>
            <a:pathLst>
              <a:path w="269" h="269">
                <a:moveTo>
                  <a:pt x="222" y="48"/>
                </a:moveTo>
                <a:cubicBezTo>
                  <a:pt x="269" y="96"/>
                  <a:pt x="269" y="173"/>
                  <a:pt x="222" y="221"/>
                </a:cubicBezTo>
                <a:cubicBezTo>
                  <a:pt x="174" y="269"/>
                  <a:pt x="96" y="269"/>
                  <a:pt x="48" y="221"/>
                </a:cubicBezTo>
                <a:cubicBezTo>
                  <a:pt x="0" y="173"/>
                  <a:pt x="0" y="96"/>
                  <a:pt x="48" y="48"/>
                </a:cubicBezTo>
                <a:cubicBezTo>
                  <a:pt x="96" y="0"/>
                  <a:pt x="174" y="0"/>
                  <a:pt x="222" y="4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>
            <a:off x="2774204" y="4149013"/>
            <a:ext cx="3171696" cy="736997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696063" y="3287388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911059" y="3338102"/>
            <a:ext cx="627553" cy="627553"/>
          </a:xfrm>
          <a:custGeom>
            <a:avLst/>
            <a:gdLst>
              <a:gd name="T0" fmla="*/ 222 w 269"/>
              <a:gd name="T1" fmla="*/ 48 h 269"/>
              <a:gd name="T2" fmla="*/ 222 w 269"/>
              <a:gd name="T3" fmla="*/ 221 h 269"/>
              <a:gd name="T4" fmla="*/ 48 w 269"/>
              <a:gd name="T5" fmla="*/ 221 h 269"/>
              <a:gd name="T6" fmla="*/ 48 w 269"/>
              <a:gd name="T7" fmla="*/ 48 h 269"/>
              <a:gd name="T8" fmla="*/ 222 w 269"/>
              <a:gd name="T9" fmla="*/ 48 h 269"/>
            </a:gdLst>
            <a:ahLst/>
            <a:cxnLst/>
            <a:rect l="0" t="0" r="r" b="b"/>
            <a:pathLst>
              <a:path w="269" h="269">
                <a:moveTo>
                  <a:pt x="222" y="48"/>
                </a:moveTo>
                <a:cubicBezTo>
                  <a:pt x="269" y="96"/>
                  <a:pt x="269" y="173"/>
                  <a:pt x="222" y="221"/>
                </a:cubicBezTo>
                <a:cubicBezTo>
                  <a:pt x="174" y="269"/>
                  <a:pt x="96" y="269"/>
                  <a:pt x="48" y="221"/>
                </a:cubicBezTo>
                <a:cubicBezTo>
                  <a:pt x="0" y="173"/>
                  <a:pt x="0" y="96"/>
                  <a:pt x="48" y="48"/>
                </a:cubicBezTo>
                <a:cubicBezTo>
                  <a:pt x="96" y="0"/>
                  <a:pt x="174" y="0"/>
                  <a:pt x="222" y="4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75971" y="2926452"/>
            <a:ext cx="369626" cy="323603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046934" y="3454198"/>
            <a:ext cx="369624" cy="369624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41875" y="1085396"/>
            <a:ext cx="2160000" cy="663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b="1"/>
              <a:t>后端</a:t>
            </a:r>
            <a:endParaRPr kumimoji="1" lang="zh-CN" altLang="en-US" b="1"/>
          </a:p>
        </p:txBody>
      </p:sp>
      <p:sp>
        <p:nvSpPr>
          <p:cNvPr id="15" name="标题 1"/>
          <p:cNvSpPr txBox="1"/>
          <p:nvPr/>
        </p:nvSpPr>
        <p:spPr>
          <a:xfrm>
            <a:off x="4541874" y="1750321"/>
            <a:ext cx="2160000" cy="9138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80"/>
              <a:t>框架：</a:t>
            </a:r>
            <a:r>
              <a:rPr kumimoji="1" lang="en-US" altLang="zh-CN" sz="1080"/>
              <a:t>Hertz </a:t>
            </a:r>
            <a:r>
              <a:rPr kumimoji="1" lang="zh-CN" altLang="en-US" sz="1080"/>
              <a:t>框架，支持高性能</a:t>
            </a:r>
            <a:r>
              <a:rPr kumimoji="1" lang="en-US" altLang="zh-CN" sz="1080"/>
              <a:t> HTTP </a:t>
            </a:r>
            <a:r>
              <a:rPr kumimoji="1" lang="zh-CN" altLang="en-US" sz="1080"/>
              <a:t>服务开发，适合微服务架构的业务实现。</a:t>
            </a:r>
            <a:endParaRPr kumimoji="1" lang="zh-CN" altLang="en-US" sz="1080"/>
          </a:p>
          <a:p>
            <a:pPr algn="l">
              <a:lnSpc>
                <a:spcPct val="150000"/>
              </a:lnSpc>
            </a:pPr>
            <a:r>
              <a:rPr kumimoji="1" lang="zh-CN" altLang="en-US" sz="1080"/>
              <a:t>语言：</a:t>
            </a:r>
            <a:r>
              <a:rPr kumimoji="1" lang="en-US" altLang="zh-CN" sz="1080"/>
              <a:t>Golang</a:t>
            </a:r>
            <a:r>
              <a:rPr kumimoji="1" lang="zh-CN" altLang="en-US" sz="1080"/>
              <a:t>，具有高并发性能和强大的生态支持。</a:t>
            </a:r>
            <a:endParaRPr kumimoji="1" lang="zh-CN" altLang="en-US" sz="1080"/>
          </a:p>
        </p:txBody>
      </p:sp>
      <p:sp>
        <p:nvSpPr>
          <p:cNvPr id="16" name="标题 1"/>
          <p:cNvSpPr txBox="1"/>
          <p:nvPr/>
        </p:nvSpPr>
        <p:spPr>
          <a:xfrm>
            <a:off x="1349535" y="2905313"/>
            <a:ext cx="2160000" cy="663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b="1"/>
              <a:t>前端</a:t>
            </a:r>
            <a:endParaRPr kumimoji="1" lang="zh-CN" altLang="en-US" b="1"/>
          </a:p>
        </p:txBody>
      </p:sp>
      <p:sp>
        <p:nvSpPr>
          <p:cNvPr id="17" name="标题 1"/>
          <p:cNvSpPr txBox="1"/>
          <p:nvPr/>
        </p:nvSpPr>
        <p:spPr>
          <a:xfrm>
            <a:off x="1349534" y="3570238"/>
            <a:ext cx="2160000" cy="9646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0"/>
              <a:t>HTML </a:t>
            </a:r>
            <a:r>
              <a:rPr kumimoji="1" lang="zh-CN" altLang="en-US" sz="1080"/>
              <a:t>模板：</a:t>
            </a:r>
            <a:r>
              <a:rPr kumimoji="1" lang="en-US" altLang="zh-CN" sz="1080"/>
              <a:t>Golang </a:t>
            </a:r>
            <a:r>
              <a:rPr kumimoji="1" lang="zh-CN" altLang="en-US" sz="1080"/>
              <a:t>的</a:t>
            </a:r>
            <a:r>
              <a:rPr kumimoji="1" lang="en-US" altLang="zh-CN" sz="1080"/>
              <a:t> html/template</a:t>
            </a:r>
            <a:r>
              <a:rPr kumimoji="1" lang="zh-CN" altLang="en-US" sz="1080"/>
              <a:t>，实现动态页面渲染。</a:t>
            </a:r>
            <a:endParaRPr kumimoji="1" lang="zh-CN" altLang="en-US" sz="1080"/>
          </a:p>
          <a:p>
            <a:pPr algn="l">
              <a:lnSpc>
                <a:spcPct val="150000"/>
              </a:lnSpc>
            </a:pPr>
            <a:r>
              <a:rPr kumimoji="1" lang="en-US" altLang="zh-CN" sz="1080"/>
              <a:t>CSS </a:t>
            </a:r>
            <a:r>
              <a:rPr kumimoji="1" lang="zh-CN" altLang="en-US" sz="1080"/>
              <a:t>框架：</a:t>
            </a:r>
            <a:r>
              <a:rPr kumimoji="1" lang="en-US" altLang="zh-CN" sz="1080"/>
              <a:t>Bootstrap</a:t>
            </a:r>
            <a:r>
              <a:rPr kumimoji="1" lang="zh-CN" altLang="en-US" sz="1080"/>
              <a:t>，提供响应式布局和简洁的</a:t>
            </a:r>
            <a:r>
              <a:rPr kumimoji="1" lang="en-US" altLang="zh-CN" sz="1080"/>
              <a:t> UI </a:t>
            </a:r>
            <a:r>
              <a:rPr kumimoji="1" lang="zh-CN" altLang="en-US" sz="1080"/>
              <a:t>组件。</a:t>
            </a:r>
            <a:endParaRPr kumimoji="1" lang="zh-CN" altLang="en-US" sz="1080"/>
          </a:p>
        </p:txBody>
      </p:sp>
      <p:sp>
        <p:nvSpPr>
          <p:cNvPr id="18" name="标题 1"/>
          <p:cNvSpPr txBox="1"/>
          <p:nvPr/>
        </p:nvSpPr>
        <p:spPr>
          <a:xfrm>
            <a:off x="8377080" y="4075265"/>
            <a:ext cx="2591800" cy="663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b="1"/>
              <a:t>数据库</a:t>
            </a:r>
            <a:endParaRPr kumimoji="1" lang="zh-CN" altLang="en-US" b="1"/>
          </a:p>
        </p:txBody>
      </p:sp>
      <p:sp>
        <p:nvSpPr>
          <p:cNvPr id="19" name="标题 1"/>
          <p:cNvSpPr txBox="1"/>
          <p:nvPr/>
        </p:nvSpPr>
        <p:spPr>
          <a:xfrm>
            <a:off x="8377079" y="4740190"/>
            <a:ext cx="2595721" cy="9138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0"/>
              <a:t>MySQL</a:t>
            </a:r>
            <a:r>
              <a:rPr kumimoji="1" lang="zh-CN" altLang="en-US" sz="1080"/>
              <a:t>：用于存储核心业务数据（如用户、商品、订单信息）。</a:t>
            </a:r>
            <a:endParaRPr kumimoji="1" lang="zh-CN" altLang="en-US" sz="1080"/>
          </a:p>
        </p:txBody>
      </p:sp>
      <p:sp>
        <p:nvSpPr>
          <p:cNvPr id="20" name="标题 1"/>
          <p:cNvSpPr txBox="1"/>
          <p:nvPr/>
        </p:nvSpPr>
        <p:spPr>
          <a:xfrm>
            <a:off x="7167960" y="2160140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7748105" y="2740286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382956" y="2210854"/>
            <a:ext cx="627553" cy="627553"/>
          </a:xfrm>
          <a:custGeom>
            <a:avLst/>
            <a:gdLst>
              <a:gd name="T0" fmla="*/ 222 w 269"/>
              <a:gd name="T1" fmla="*/ 48 h 269"/>
              <a:gd name="T2" fmla="*/ 222 w 269"/>
              <a:gd name="T3" fmla="*/ 221 h 269"/>
              <a:gd name="T4" fmla="*/ 48 w 269"/>
              <a:gd name="T5" fmla="*/ 221 h 269"/>
              <a:gd name="T6" fmla="*/ 48 w 269"/>
              <a:gd name="T7" fmla="*/ 48 h 269"/>
              <a:gd name="T8" fmla="*/ 222 w 269"/>
              <a:gd name="T9" fmla="*/ 48 h 269"/>
            </a:gdLst>
            <a:ahLst/>
            <a:cxnLst/>
            <a:rect l="0" t="0" r="r" b="b"/>
            <a:pathLst>
              <a:path w="269" h="269">
                <a:moveTo>
                  <a:pt x="222" y="48"/>
                </a:moveTo>
                <a:cubicBezTo>
                  <a:pt x="269" y="96"/>
                  <a:pt x="269" y="173"/>
                  <a:pt x="222" y="221"/>
                </a:cubicBezTo>
                <a:cubicBezTo>
                  <a:pt x="174" y="269"/>
                  <a:pt x="96" y="269"/>
                  <a:pt x="48" y="221"/>
                </a:cubicBezTo>
                <a:cubicBezTo>
                  <a:pt x="0" y="173"/>
                  <a:pt x="0" y="96"/>
                  <a:pt x="48" y="48"/>
                </a:cubicBezTo>
                <a:cubicBezTo>
                  <a:pt x="96" y="0"/>
                  <a:pt x="174" y="0"/>
                  <a:pt x="222" y="4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26282" y="2339991"/>
            <a:ext cx="340900" cy="369277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8900000">
            <a:off x="6889093" y="3375649"/>
            <a:ext cx="1600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STEP 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8900000">
            <a:off x="3374458" y="4535515"/>
            <a:ext cx="1600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STEP 01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8900000">
            <a:off x="5107252" y="3998068"/>
            <a:ext cx="1600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STEP 02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87746" y="274803"/>
            <a:ext cx="10819394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b="1"/>
              <a:t>技术栈</a:t>
            </a:r>
            <a:endParaRPr kumimoji="1" lang="zh-CN" altLang="en-US" sz="3200" b="1"/>
          </a:p>
        </p:txBody>
      </p:sp>
      <p:sp>
        <p:nvSpPr>
          <p:cNvPr id="28" name="标题 1"/>
          <p:cNvSpPr txBox="1"/>
          <p:nvPr/>
        </p:nvSpPr>
        <p:spPr>
          <a:xfrm>
            <a:off x="363855" y="212979"/>
            <a:ext cx="320040" cy="609600"/>
          </a:xfrm>
          <a:custGeom>
            <a:avLst/>
            <a:gdLst>
              <a:gd name="connsiteX0" fmla="*/ 320040 w 320040"/>
              <a:gd name="connsiteY0" fmla="*/ 80010 h 609600"/>
              <a:gd name="connsiteX1" fmla="*/ 320040 w 320040"/>
              <a:gd name="connsiteY1" fmla="*/ 30480 h 609600"/>
              <a:gd name="connsiteX2" fmla="*/ 0 w 320040"/>
              <a:gd name="connsiteY2" fmla="*/ 0 h 609600"/>
              <a:gd name="connsiteX3" fmla="*/ 0 w 320040"/>
              <a:gd name="connsiteY3" fmla="*/ 609600 h 609600"/>
              <a:gd name="connsiteX4" fmla="*/ 320040 w 320040"/>
              <a:gd name="connsiteY4" fmla="*/ 582930 h 609600"/>
              <a:gd name="connsiteX5" fmla="*/ 318135 w 320040"/>
              <a:gd name="connsiteY5" fmla="*/ 527685 h 609600"/>
              <a:gd name="connsiteX6" fmla="*/ 318135 w 320040"/>
              <a:gd name="connsiteY6" fmla="*/ 527685 h 609600"/>
              <a:gd name="connsiteX7" fmla="*/ 407670 w 407670"/>
              <a:gd name="connsiteY7" fmla="*/ 312420 h 609600"/>
            </a:gdLst>
            <a:ahLst/>
            <a:cxnLst/>
            <a:rect l="l" t="t" r="r" b="b"/>
            <a:pathLst>
              <a:path w="320040" h="609600">
                <a:moveTo>
                  <a:pt x="320040" y="80010"/>
                </a:moveTo>
                <a:lnTo>
                  <a:pt x="320040" y="30480"/>
                </a:lnTo>
                <a:lnTo>
                  <a:pt x="0" y="0"/>
                </a:lnTo>
                <a:lnTo>
                  <a:pt x="0" y="609600"/>
                </a:lnTo>
                <a:lnTo>
                  <a:pt x="320040" y="582930"/>
                </a:lnTo>
                <a:lnTo>
                  <a:pt x="318135" y="527685"/>
                </a:lnTo>
              </a:path>
            </a:pathLst>
          </a:custGeom>
          <a:noFill/>
          <a:ln w="12700" cap="sq">
            <a:solidFill>
              <a:schemeClr val="tx1">
                <a:lumMod val="75000"/>
                <a:lumOff val="2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16212" y="0"/>
            <a:ext cx="121595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519485" y="529315"/>
            <a:ext cx="11153030" cy="5932445"/>
          </a:xfrm>
          <a:prstGeom prst="rect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818719" y="-467819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564840" y="-564840"/>
            <a:ext cx="2274041" cy="3403721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10249017" y="5028074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6200000">
            <a:off x="10408512" y="5089026"/>
            <a:ext cx="1428634" cy="2138339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6234391">
            <a:off x="278428" y="2653949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1981419">
            <a:off x="748785" y="2162542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2675658">
            <a:off x="11519286" y="4519981"/>
            <a:ext cx="636501" cy="548708"/>
          </a:xfrm>
          <a:prstGeom prst="triangle">
            <a:avLst/>
          </a:prstGeom>
          <a:noFill/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1981419">
            <a:off x="9580868" y="6428140"/>
            <a:ext cx="381386" cy="328781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8847109">
            <a:off x="-378289" y="6274208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9569854">
            <a:off x="11134731" y="-1337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9569854">
            <a:off x="11131831" y="296419"/>
            <a:ext cx="1801347" cy="216982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05378" y="884447"/>
            <a:ext cx="2372333" cy="37738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097369" y="949683"/>
            <a:ext cx="1988350" cy="24691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8847109">
            <a:off x="-298540" y="6860254"/>
            <a:ext cx="1075569" cy="252596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276697" y="1452092"/>
            <a:ext cx="3687928" cy="167454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54521" y="3126640"/>
            <a:ext cx="9882958" cy="24695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6600" b="1"/>
              <a:t>数据库系统设计</a:t>
            </a:r>
            <a:endParaRPr kumimoji="1" lang="zh-CN" altLang="en-US" sz="6600" b="1"/>
          </a:p>
        </p:txBody>
      </p:sp>
      <p:sp>
        <p:nvSpPr>
          <p:cNvPr id="20" name="标题 1"/>
          <p:cNvSpPr txBox="1"/>
          <p:nvPr/>
        </p:nvSpPr>
        <p:spPr>
          <a:xfrm>
            <a:off x="1962455" y="5661407"/>
            <a:ext cx="8267090" cy="45719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964625" y="-524347"/>
            <a:ext cx="3242509" cy="365098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358167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10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11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12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13.xml><?xml version="1.0" encoding="utf-8"?>
<p:tagLst xmlns:p="http://schemas.openxmlformats.org/presentationml/2006/main">
  <p:tag name="KSO_WM_DIAGRAM_VIRTUALLY_FRAME" val="{&quot;height&quot;:378.89881889763785,&quot;left&quot;:43.4,&quot;top&quot;:112.10118110236219,&quot;width&quot;:825.1568503937008}"/>
</p:tagLst>
</file>

<file path=ppt/tags/tag14.xml><?xml version="1.0" encoding="utf-8"?>
<p:tagLst xmlns:p="http://schemas.openxmlformats.org/presentationml/2006/main">
  <p:tag name="KSO_WM_DIAGRAM_VIRTUALLY_FRAME" val="{&quot;height&quot;:378.89881889763785,&quot;left&quot;:43.4,&quot;top&quot;:112.10118110236219,&quot;width&quot;:825.1568503937008}"/>
</p:tagLst>
</file>

<file path=ppt/tags/tag15.xml><?xml version="1.0" encoding="utf-8"?>
<p:tagLst xmlns:p="http://schemas.openxmlformats.org/presentationml/2006/main">
  <p:tag name="KSO_WM_DIAGRAM_VIRTUALLY_FRAME" val="{&quot;height&quot;:378.89881889763785,&quot;left&quot;:43.4,&quot;top&quot;:112.10118110236219,&quot;width&quot;:825.1568503937008}"/>
</p:tagLst>
</file>

<file path=ppt/tags/tag16.xml><?xml version="1.0" encoding="utf-8"?>
<p:tagLst xmlns:p="http://schemas.openxmlformats.org/presentationml/2006/main">
  <p:tag name="KSO_WM_DIAGRAM_VIRTUALLY_FRAME" val="{&quot;height&quot;:378.89881889763785,&quot;left&quot;:43.4,&quot;top&quot;:112.10118110236219,&quot;width&quot;:825.1568503937008}"/>
</p:tagLst>
</file>

<file path=ppt/tags/tag17.xml><?xml version="1.0" encoding="utf-8"?>
<p:tagLst xmlns:p="http://schemas.openxmlformats.org/presentationml/2006/main">
  <p:tag name="KSO_WM_DIAGRAM_VIRTUALLY_FRAME" val="{&quot;height&quot;:378.89881889763785,&quot;left&quot;:43.4,&quot;top&quot;:112.10118110236219,&quot;width&quot;:825.1568503937008}"/>
</p:tagLst>
</file>

<file path=ppt/tags/tag18.xml><?xml version="1.0" encoding="utf-8"?>
<p:tagLst xmlns:p="http://schemas.openxmlformats.org/presentationml/2006/main">
  <p:tag name="KSO_WM_DIAGRAM_VIRTUALLY_FRAME" val="{&quot;height&quot;:378.89881889763785,&quot;left&quot;:51.999921259842516,&quot;top&quot;:112.10118110236219,&quot;width&quot;:522.3037795275591}"/>
</p:tagLst>
</file>

<file path=ppt/tags/tag19.xml><?xml version="1.0" encoding="utf-8"?>
<p:tagLst xmlns:p="http://schemas.openxmlformats.org/presentationml/2006/main">
  <p:tag name="KSO_WM_DIAGRAM_VIRTUALLY_FRAME" val="{&quot;height&quot;:378.89881889763785,&quot;left&quot;:51.999921259842516,&quot;top&quot;:112.10118110236219,&quot;width&quot;:522.3037795275591}"/>
</p:tagLst>
</file>

<file path=ppt/tags/tag2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20.xml><?xml version="1.0" encoding="utf-8"?>
<p:tagLst xmlns:p="http://schemas.openxmlformats.org/presentationml/2006/main">
  <p:tag name="KSO_WM_DIAGRAM_VIRTUALLY_FRAME" val="{&quot;height&quot;:366.85,&quot;left&quot;:432.05,&quot;top&quot;:116.95,&quot;width&quot;:461.82362204724416}"/>
</p:tagLst>
</file>

<file path=ppt/tags/tag21.xml><?xml version="1.0" encoding="utf-8"?>
<p:tagLst xmlns:p="http://schemas.openxmlformats.org/presentationml/2006/main">
  <p:tag name="KSO_WM_DIAGRAM_VIRTUALLY_FRAME" val="{&quot;height&quot;:366.85,&quot;left&quot;:432.05,&quot;top&quot;:116.95,&quot;width&quot;:461.82362204724416}"/>
</p:tagLst>
</file>

<file path=ppt/tags/tag22.xml><?xml version="1.0" encoding="utf-8"?>
<p:tagLst xmlns:p="http://schemas.openxmlformats.org/presentationml/2006/main">
  <p:tag name="KSO_WM_DIAGRAM_VIRTUALLY_FRAME" val="{&quot;height&quot;:366.85,&quot;left&quot;:432.05,&quot;top&quot;:116.95,&quot;width&quot;:461.82362204724416}"/>
</p:tagLst>
</file>

<file path=ppt/tags/tag23.xml><?xml version="1.0" encoding="utf-8"?>
<p:tagLst xmlns:p="http://schemas.openxmlformats.org/presentationml/2006/main">
  <p:tag name="KSO_WM_DIAGRAM_VIRTUALLY_FRAME" val="{&quot;height&quot;:366.85,&quot;left&quot;:432.05,&quot;top&quot;:116.95,&quot;width&quot;:461.82362204724416}"/>
</p:tagLst>
</file>

<file path=ppt/tags/tag24.xml><?xml version="1.0" encoding="utf-8"?>
<p:tagLst xmlns:p="http://schemas.openxmlformats.org/presentationml/2006/main">
  <p:tag name="KSO_WM_DIAGRAM_VIRTUALLY_FRAME" val="{&quot;height&quot;:366.85,&quot;left&quot;:432.05,&quot;top&quot;:116.95,&quot;width&quot;:461.82362204724416}"/>
</p:tagLst>
</file>

<file path=ppt/tags/tag25.xml><?xml version="1.0" encoding="utf-8"?>
<p:tagLst xmlns:p="http://schemas.openxmlformats.org/presentationml/2006/main">
  <p:tag name="KSO_WM_DIAGRAM_VIRTUALLY_FRAME" val="{&quot;height&quot;:366.85,&quot;left&quot;:432.05,&quot;top&quot;:116.95,&quot;width&quot;:461.82362204724416}"/>
</p:tagLst>
</file>

<file path=ppt/tags/tag26.xml><?xml version="1.0" encoding="utf-8"?>
<p:tagLst xmlns:p="http://schemas.openxmlformats.org/presentationml/2006/main">
  <p:tag name="KSO_WM_DIAGRAM_VIRTUALLY_FRAME" val="{&quot;height&quot;:366.85,&quot;left&quot;:432.05,&quot;top&quot;:116.95,&quot;width&quot;:461.82362204724416}"/>
</p:tagLst>
</file>

<file path=ppt/tags/tag27.xml><?xml version="1.0" encoding="utf-8"?>
<p:tagLst xmlns:p="http://schemas.openxmlformats.org/presentationml/2006/main">
  <p:tag name="KSO_WM_DIAGRAM_VIRTUALLY_FRAME" val="{&quot;height&quot;:366.85,&quot;left&quot;:432.05,&quot;top&quot;:116.95,&quot;width&quot;:461.82362204724416}"/>
</p:tagLst>
</file>

<file path=ppt/tags/tag28.xml><?xml version="1.0" encoding="utf-8"?>
<p:tagLst xmlns:p="http://schemas.openxmlformats.org/presentationml/2006/main">
  <p:tag name="KSO_WM_DIAGRAM_VIRTUALLY_FRAME" val="{&quot;height&quot;:366.85,&quot;left&quot;:432.05,&quot;top&quot;:116.95,&quot;width&quot;:461.82362204724416}"/>
</p:tagLst>
</file>

<file path=ppt/tags/tag29.xml><?xml version="1.0" encoding="utf-8"?>
<p:tagLst xmlns:p="http://schemas.openxmlformats.org/presentationml/2006/main">
  <p:tag name="KSO_WM_DIAGRAM_VIRTUALLY_FRAME" val="{&quot;height&quot;:358.55976377952754,&quot;left&quot;:432.0720472440945,&quot;top&quot;:121.53543307086613,&quot;width&quot;:461.80157480314966}"/>
</p:tagLst>
</file>

<file path=ppt/tags/tag3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30.xml><?xml version="1.0" encoding="utf-8"?>
<p:tagLst xmlns:p="http://schemas.openxmlformats.org/presentationml/2006/main">
  <p:tag name="KSO_WM_DIAGRAM_VIRTUALLY_FRAME" val="{&quot;height&quot;:358.55976377952754,&quot;left&quot;:432.0720472440945,&quot;top&quot;:121.53543307086613,&quot;width&quot;:461.80157480314966}"/>
</p:tagLst>
</file>

<file path=ppt/tags/tag31.xml><?xml version="1.0" encoding="utf-8"?>
<p:tagLst xmlns:p="http://schemas.openxmlformats.org/presentationml/2006/main">
  <p:tag name="KSO_WM_DIAGRAM_VIRTUALLY_FRAME" val="{&quot;height&quot;:358.55976377952754,&quot;left&quot;:432.0720472440945,&quot;top&quot;:121.53543307086613,&quot;width&quot;:461.80157480314966}"/>
</p:tagLst>
</file>

<file path=ppt/tags/tag32.xml><?xml version="1.0" encoding="utf-8"?>
<p:tagLst xmlns:p="http://schemas.openxmlformats.org/presentationml/2006/main">
  <p:tag name="KSO_WM_DIAGRAM_VIRTUALLY_FRAME" val="{&quot;height&quot;:358.55976377952754,&quot;left&quot;:432.0720472440945,&quot;top&quot;:121.53543307086613,&quot;width&quot;:461.80157480314966}"/>
</p:tagLst>
</file>

<file path=ppt/tags/tag33.xml><?xml version="1.0" encoding="utf-8"?>
<p:tagLst xmlns:p="http://schemas.openxmlformats.org/presentationml/2006/main">
  <p:tag name="KSO_WM_DIAGRAM_VIRTUALLY_FRAME" val="{&quot;height&quot;:358.55976377952754,&quot;left&quot;:432.0720472440945,&quot;top&quot;:121.53543307086613,&quot;width&quot;:461.80157480314966}"/>
</p:tagLst>
</file>

<file path=ppt/tags/tag34.xml><?xml version="1.0" encoding="utf-8"?>
<p:tagLst xmlns:p="http://schemas.openxmlformats.org/presentationml/2006/main">
  <p:tag name="KSO_WM_DIAGRAM_VIRTUALLY_FRAME" val="{&quot;height&quot;:358.55976377952754,&quot;left&quot;:432.0720472440945,&quot;top&quot;:121.53543307086613,&quot;width&quot;:461.80157480314966}"/>
</p:tagLst>
</file>

<file path=ppt/tags/tag35.xml><?xml version="1.0" encoding="utf-8"?>
<p:tagLst xmlns:p="http://schemas.openxmlformats.org/presentationml/2006/main">
  <p:tag name="KSO_WM_DIAGRAM_VIRTUALLY_FRAME" val="{&quot;height&quot;:358.55976377952754,&quot;left&quot;:432.0720472440945,&quot;top&quot;:121.53543307086613,&quot;width&quot;:461.80157480314966}"/>
</p:tagLst>
</file>

<file path=ppt/tags/tag36.xml><?xml version="1.0" encoding="utf-8"?>
<p:tagLst xmlns:p="http://schemas.openxmlformats.org/presentationml/2006/main">
  <p:tag name="KSO_WM_DIAGRAM_VIRTUALLY_FRAME" val="{&quot;height&quot;:358.55976377952754,&quot;left&quot;:432.0720472440945,&quot;top&quot;:121.53543307086613,&quot;width&quot;:461.80157480314966}"/>
</p:tagLst>
</file>

<file path=ppt/tags/tag37.xml><?xml version="1.0" encoding="utf-8"?>
<p:tagLst xmlns:p="http://schemas.openxmlformats.org/presentationml/2006/main">
  <p:tag name="KSO_WM_DIAGRAM_VIRTUALLY_FRAME" val="{&quot;height&quot;:358.55976377952754,&quot;left&quot;:432.0720472440945,&quot;top&quot;:121.53543307086613,&quot;width&quot;:461.80157480314966}"/>
</p:tagLst>
</file>

<file path=ppt/tags/tag38.xml><?xml version="1.0" encoding="utf-8"?>
<p:tagLst xmlns:p="http://schemas.openxmlformats.org/presentationml/2006/main">
  <p:tag name="KSO_WM_DIAGRAM_VIRTUALLY_FRAME" val="{&quot;height&quot;:430.25,&quot;left&quot;:49.5,&quot;top&quot;:106,&quot;width&quot;:849.3}"/>
</p:tagLst>
</file>

<file path=ppt/tags/tag39.xml><?xml version="1.0" encoding="utf-8"?>
<p:tagLst xmlns:p="http://schemas.openxmlformats.org/presentationml/2006/main">
  <p:tag name="KSO_WM_DIAGRAM_VIRTUALLY_FRAME" val="{&quot;height&quot;:430.25,&quot;left&quot;:56.8,&quot;top&quot;:106,&quot;width&quot;:842}"/>
</p:tagLst>
</file>

<file path=ppt/tags/tag4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40.xml><?xml version="1.0" encoding="utf-8"?>
<p:tagLst xmlns:p="http://schemas.openxmlformats.org/presentationml/2006/main">
  <p:tag name="KSO_WM_DIAGRAM_VIRTUALLY_FRAME" val="{&quot;height&quot;:430.25,&quot;left&quot;:49.5,&quot;top&quot;:106,&quot;width&quot;:849.3}"/>
</p:tagLst>
</file>

<file path=ppt/tags/tag41.xml><?xml version="1.0" encoding="utf-8"?>
<p:tagLst xmlns:p="http://schemas.openxmlformats.org/presentationml/2006/main">
  <p:tag name="KSO_WM_DIAGRAM_VIRTUALLY_FRAME" val="{&quot;height&quot;:430.25,&quot;left&quot;:56.8,&quot;top&quot;:106,&quot;width&quot;:842}"/>
</p:tagLst>
</file>

<file path=ppt/tags/tag42.xml><?xml version="1.0" encoding="utf-8"?>
<p:tagLst xmlns:p="http://schemas.openxmlformats.org/presentationml/2006/main">
  <p:tag name="KSO_WM_DIAGRAM_VIRTUALLY_FRAME" val="{&quot;height&quot;:430.25,&quot;left&quot;:49.5,&quot;top&quot;:106,&quot;width&quot;:849.3}"/>
</p:tagLst>
</file>

<file path=ppt/tags/tag43.xml><?xml version="1.0" encoding="utf-8"?>
<p:tagLst xmlns:p="http://schemas.openxmlformats.org/presentationml/2006/main">
  <p:tag name="KSO_WM_DIAGRAM_VIRTUALLY_FRAME" val="{&quot;height&quot;:430.25,&quot;left&quot;:56.8,&quot;top&quot;:106,&quot;width&quot;:842}"/>
</p:tagLst>
</file>

<file path=ppt/tags/tag44.xml><?xml version="1.0" encoding="utf-8"?>
<p:tagLst xmlns:p="http://schemas.openxmlformats.org/presentationml/2006/main">
  <p:tag name="KSO_WM_DIAGRAM_VIRTUALLY_FRAME" val="{&quot;height&quot;:430.25,&quot;left&quot;:49.5,&quot;top&quot;:106,&quot;width&quot;:849.3}"/>
</p:tagLst>
</file>

<file path=ppt/tags/tag45.xml><?xml version="1.0" encoding="utf-8"?>
<p:tagLst xmlns:p="http://schemas.openxmlformats.org/presentationml/2006/main">
  <p:tag name="KSO_WM_DIAGRAM_VIRTUALLY_FRAME" val="{&quot;height&quot;:430.25,&quot;left&quot;:49.5,&quot;top&quot;:106,&quot;width&quot;:849.3}"/>
</p:tagLst>
</file>

<file path=ppt/tags/tag46.xml><?xml version="1.0" encoding="utf-8"?>
<p:tagLst xmlns:p="http://schemas.openxmlformats.org/presentationml/2006/main">
  <p:tag name="KSO_WM_DIAGRAM_VIRTUALLY_FRAME" val="{&quot;height&quot;:430.25,&quot;left&quot;:49.5,&quot;top&quot;:106,&quot;width&quot;:849.3}"/>
</p:tagLst>
</file>

<file path=ppt/tags/tag47.xml><?xml version="1.0" encoding="utf-8"?>
<p:tagLst xmlns:p="http://schemas.openxmlformats.org/presentationml/2006/main">
  <p:tag name="KSO_WM_DIAGRAM_VIRTUALLY_FRAME" val="{&quot;height&quot;:430.25,&quot;left&quot;:49.5,&quot;top&quot;:106,&quot;width&quot;:849.3}"/>
</p:tagLst>
</file>

<file path=ppt/tags/tag48.xml><?xml version="1.0" encoding="utf-8"?>
<p:tagLst xmlns:p="http://schemas.openxmlformats.org/presentationml/2006/main">
  <p:tag name="KSO_WM_DIAGRAM_VIRTUALLY_FRAME" val="{&quot;height&quot;:430.25,&quot;left&quot;:49.5,&quot;top&quot;:106,&quot;width&quot;:849.3}"/>
</p:tagLst>
</file>

<file path=ppt/tags/tag49.xml><?xml version="1.0" encoding="utf-8"?>
<p:tagLst xmlns:p="http://schemas.openxmlformats.org/presentationml/2006/main">
  <p:tag name="KSO_WM_DIAGRAM_VIRTUALLY_FRAME" val="{&quot;height&quot;:430.25,&quot;left&quot;:49.5,&quot;top&quot;:106,&quot;width&quot;:849.3}"/>
</p:tagLst>
</file>

<file path=ppt/tags/tag5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6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7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8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ags/tag9.xml><?xml version="1.0" encoding="utf-8"?>
<p:tagLst xmlns:p="http://schemas.openxmlformats.org/presentationml/2006/main">
  <p:tag name="KSO_WM_DIAGRAM_VIRTUALLY_FRAME" val="{&quot;height&quot;:220.93496062992125,&quot;left&quot;:283.461968503937,&quot;top&quot;:132.22291338582676,&quot;width&quot;:618.5869291338582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E8E8E8"/>
      </a:dk2>
      <a:lt2>
        <a:srgbClr val="156082"/>
      </a:lt2>
      <a:accent1>
        <a:srgbClr val="358167"/>
      </a:accent1>
      <a:accent2>
        <a:srgbClr val="467886"/>
      </a:accent2>
      <a:accent3>
        <a:srgbClr val="27604D"/>
      </a:accent3>
      <a:accent4>
        <a:srgbClr val="1A4033"/>
      </a:accent4>
      <a:accent5>
        <a:srgbClr val="1A4033"/>
      </a:accent5>
      <a:accent6>
        <a:srgbClr val="467886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E8E8E8"/>
      </a:dk2>
      <a:lt2>
        <a:srgbClr val="156082"/>
      </a:lt2>
      <a:accent1>
        <a:srgbClr val="358167"/>
      </a:accent1>
      <a:accent2>
        <a:srgbClr val="467886"/>
      </a:accent2>
      <a:accent3>
        <a:srgbClr val="27604D"/>
      </a:accent3>
      <a:accent4>
        <a:srgbClr val="1A4033"/>
      </a:accent4>
      <a:accent5>
        <a:srgbClr val="1A4033"/>
      </a:accent5>
      <a:accent6>
        <a:srgbClr val="467886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rgbClr val="000000"/>
      </a:dk1>
      <a:lt1>
        <a:srgbClr val="FFFFFF"/>
      </a:lt1>
      <a:dk2>
        <a:srgbClr val="E8E8E8"/>
      </a:dk2>
      <a:lt2>
        <a:srgbClr val="156082"/>
      </a:lt2>
      <a:accent1>
        <a:srgbClr val="358167"/>
      </a:accent1>
      <a:accent2>
        <a:srgbClr val="467886"/>
      </a:accent2>
      <a:accent3>
        <a:srgbClr val="27604D"/>
      </a:accent3>
      <a:accent4>
        <a:srgbClr val="1A4033"/>
      </a:accent4>
      <a:accent5>
        <a:srgbClr val="1A4033"/>
      </a:accent5>
      <a:accent6>
        <a:srgbClr val="467886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Office">
      <a:dk1>
        <a:srgbClr val="000000"/>
      </a:dk1>
      <a:lt1>
        <a:srgbClr val="FFFFFF"/>
      </a:lt1>
      <a:dk2>
        <a:srgbClr val="E8E8E8"/>
      </a:dk2>
      <a:lt2>
        <a:srgbClr val="156082"/>
      </a:lt2>
      <a:accent1>
        <a:srgbClr val="358167"/>
      </a:accent1>
      <a:accent2>
        <a:srgbClr val="467886"/>
      </a:accent2>
      <a:accent3>
        <a:srgbClr val="27604D"/>
      </a:accent3>
      <a:accent4>
        <a:srgbClr val="1A4033"/>
      </a:accent4>
      <a:accent5>
        <a:srgbClr val="1A4033"/>
      </a:accent5>
      <a:accent6>
        <a:srgbClr val="467886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Office">
      <a:dk1>
        <a:srgbClr val="000000"/>
      </a:dk1>
      <a:lt1>
        <a:srgbClr val="FFFFFF"/>
      </a:lt1>
      <a:dk2>
        <a:srgbClr val="E8E8E8"/>
      </a:dk2>
      <a:lt2>
        <a:srgbClr val="156082"/>
      </a:lt2>
      <a:accent1>
        <a:srgbClr val="358167"/>
      </a:accent1>
      <a:accent2>
        <a:srgbClr val="467886"/>
      </a:accent2>
      <a:accent3>
        <a:srgbClr val="27604D"/>
      </a:accent3>
      <a:accent4>
        <a:srgbClr val="1A4033"/>
      </a:accent4>
      <a:accent5>
        <a:srgbClr val="1A4033"/>
      </a:accent5>
      <a:accent6>
        <a:srgbClr val="467886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1436</Words>
  <Application>WPS 演示</Application>
  <PresentationFormat/>
  <Paragraphs>180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17</vt:i4>
      </vt:variant>
    </vt:vector>
  </HeadingPairs>
  <TitlesOfParts>
    <vt:vector size="34" baseType="lpstr">
      <vt:lpstr>Arial</vt:lpstr>
      <vt:lpstr>宋体</vt:lpstr>
      <vt:lpstr>Wingdings</vt:lpstr>
      <vt:lpstr>OPPOSans H</vt:lpstr>
      <vt:lpstr>OPPOSans R</vt:lpstr>
      <vt:lpstr>OPPOSans L</vt:lpstr>
      <vt:lpstr>Source Han Sans</vt:lpstr>
      <vt:lpstr>Source Han Sans CN Bold</vt:lpstr>
      <vt:lpstr>等线</vt:lpstr>
      <vt:lpstr>微软雅黑</vt:lpstr>
      <vt:lpstr>Arial Unicode MS</vt:lpstr>
      <vt:lpstr>Calibri</vt:lpstr>
      <vt:lpstr>Office 主题​​</vt:lpstr>
      <vt:lpstr>1_Office 主题​​</vt:lpstr>
      <vt:lpstr>2_Office 主题​​</vt:lpstr>
      <vt:lpstr>3_Office 主题​​</vt:lpstr>
      <vt:lpstr>4_Office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xxww</cp:lastModifiedBy>
  <cp:revision>3</cp:revision>
  <dcterms:created xsi:type="dcterms:W3CDTF">2024-12-22T11:25:00Z</dcterms:created>
  <dcterms:modified xsi:type="dcterms:W3CDTF">2024-12-23T10:47:53Z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74A269362AC34E84AA3B6EE8C6C410F0_12</vt:lpwstr>
  </property>
  <property fmtid="{D5CDD505-2E9C-101B-9397-08002B2CF9AE}" pid="3" name="KSOProductBuildVer">
    <vt:lpwstr>2052-12.1.0.19302</vt:lpwstr>
  </property>
</Properties>
</file>